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nva Sans" panose="020B0503030501040103" pitchFamily="34" charset="0"/>
      <p:regular r:id="rId11"/>
    </p:embeddedFont>
    <p:embeddedFont>
      <p:font typeface="Canva Sans Bold" panose="020B0803030501040103" pitchFamily="34" charset="0"/>
      <p:regular r:id="rId12"/>
      <p:bold r:id="rId13"/>
    </p:embeddedFont>
    <p:embeddedFont>
      <p:font typeface="Canva Sans Bold Italics" panose="020B0803030501040103" pitchFamily="34" charset="0"/>
      <p:regular r:id="rId14"/>
      <p:bold r:id="rId15"/>
      <p:italic r:id="rId16"/>
      <p:boldItalic r:id="rId17"/>
    </p:embeddedFont>
    <p:embeddedFont>
      <p:font typeface="Canva Sans Italics" panose="020B0503030501040103" pitchFamily="34" charset="0"/>
      <p:regular r:id="rId18"/>
      <p:italic r:id="rId19"/>
    </p:embeddedFont>
    <p:embeddedFont>
      <p:font typeface="Canva Sans Medium" panose="020B0603030501040103" pitchFamily="3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01" autoAdjust="0"/>
  </p:normalViewPr>
  <p:slideViewPr>
    <p:cSldViewPr>
      <p:cViewPr varScale="1">
        <p:scale>
          <a:sx n="69" d="100"/>
          <a:sy n="69" d="100"/>
        </p:scale>
        <p:origin x="92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image" Target="../media/image3.svg"/><Relationship Id="rId21" Type="http://schemas.openxmlformats.org/officeDocument/2006/relationships/image" Target="../media/image37.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2.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sv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jpeg"/></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7.png"/><Relationship Id="rId3" Type="http://schemas.openxmlformats.org/officeDocument/2006/relationships/image" Target="../media/image42.svg"/><Relationship Id="rId21" Type="http://schemas.openxmlformats.org/officeDocument/2006/relationships/image" Target="../media/image3.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58.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3.svg"/><Relationship Id="rId5" Type="http://schemas.openxmlformats.org/officeDocument/2006/relationships/image" Target="../media/image62.svg"/><Relationship Id="rId10" Type="http://schemas.openxmlformats.org/officeDocument/2006/relationships/image" Target="../media/image2.png"/><Relationship Id="rId4" Type="http://schemas.openxmlformats.org/officeDocument/2006/relationships/image" Target="../media/image61.png"/><Relationship Id="rId9" Type="http://schemas.openxmlformats.org/officeDocument/2006/relationships/image" Target="../media/image66.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image" Target="../media/image3.sv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2.png"/><Relationship Id="rId16"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alpha val="84706"/>
              </a:srgbClr>
            </a:solidFill>
            <a:ln w="285750" cap="sq">
              <a:solidFill>
                <a:srgbClr val="03306B">
                  <a:alpha val="84706"/>
                </a:srgbClr>
              </a:solidFill>
              <a:prstDash val="solid"/>
              <a:miter/>
            </a:ln>
          </p:spPr>
          <p:txBody>
            <a:bodyPr/>
            <a:lstStyle/>
            <a:p>
              <a:endParaRPr lang="en-US"/>
            </a:p>
          </p:txBody>
        </p:sp>
        <p:sp>
          <p:nvSpPr>
            <p:cNvPr id="5" name="TextBox 5"/>
            <p:cNvSpPr txBox="1"/>
            <p:nvPr/>
          </p:nvSpPr>
          <p:spPr>
            <a:xfrm>
              <a:off x="0" y="-28575"/>
              <a:ext cx="4816593" cy="2737908"/>
            </a:xfrm>
            <a:prstGeom prst="rect">
              <a:avLst/>
            </a:prstGeom>
          </p:spPr>
          <p:txBody>
            <a:bodyPr lIns="50800" tIns="50800" rIns="50800" bIns="50800" rtlCol="0" anchor="ctr"/>
            <a:lstStyle/>
            <a:p>
              <a:pPr algn="ctr">
                <a:lnSpc>
                  <a:spcPts val="2100"/>
                </a:lnSpc>
              </a:pPr>
              <a:endParaRPr/>
            </a:p>
          </p:txBody>
        </p:sp>
      </p:grpSp>
      <p:sp>
        <p:nvSpPr>
          <p:cNvPr id="6" name="AutoShape 6"/>
          <p:cNvSpPr/>
          <p:nvPr/>
        </p:nvSpPr>
        <p:spPr>
          <a:xfrm>
            <a:off x="2950266" y="5936848"/>
            <a:ext cx="6492240" cy="0"/>
          </a:xfrm>
          <a:prstGeom prst="line">
            <a:avLst/>
          </a:prstGeom>
          <a:ln w="66675" cap="flat">
            <a:solidFill>
              <a:srgbClr val="03306B"/>
            </a:solidFill>
            <a:prstDash val="solid"/>
            <a:headEnd type="none" w="sm" len="sm"/>
            <a:tailEnd type="none" w="sm" len="sm"/>
          </a:ln>
        </p:spPr>
        <p:txBody>
          <a:bodyPr/>
          <a:lstStyle/>
          <a:p>
            <a:endParaRPr lang="en-US"/>
          </a:p>
        </p:txBody>
      </p:sp>
      <p:sp>
        <p:nvSpPr>
          <p:cNvPr id="7" name="Freeform 7" descr="Elevance Health's logo"/>
          <p:cNvSpPr/>
          <p:nvPr/>
        </p:nvSpPr>
        <p:spPr>
          <a:xfrm>
            <a:off x="5488962" y="838806"/>
            <a:ext cx="7310076" cy="3112080"/>
          </a:xfrm>
          <a:custGeom>
            <a:avLst/>
            <a:gdLst/>
            <a:ahLst/>
            <a:cxnLst/>
            <a:rect l="l" t="t" r="r" b="b"/>
            <a:pathLst>
              <a:path w="7310076" h="3112080">
                <a:moveTo>
                  <a:pt x="0" y="0"/>
                </a:moveTo>
                <a:lnTo>
                  <a:pt x="7310076" y="0"/>
                </a:lnTo>
                <a:lnTo>
                  <a:pt x="7310076" y="3112080"/>
                </a:lnTo>
                <a:lnTo>
                  <a:pt x="0" y="31120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359061" y="312336"/>
            <a:ext cx="2501514" cy="2082510"/>
          </a:xfrm>
          <a:custGeom>
            <a:avLst/>
            <a:gdLst/>
            <a:ahLst/>
            <a:cxnLst/>
            <a:rect l="l" t="t" r="r" b="b"/>
            <a:pathLst>
              <a:path w="2501514" h="2082510">
                <a:moveTo>
                  <a:pt x="0" y="0"/>
                </a:moveTo>
                <a:lnTo>
                  <a:pt x="2501514" y="0"/>
                </a:lnTo>
                <a:lnTo>
                  <a:pt x="2501514" y="2082510"/>
                </a:lnTo>
                <a:lnTo>
                  <a:pt x="0" y="20825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flipH="1">
            <a:off x="15532713" y="312336"/>
            <a:ext cx="2501514" cy="2082510"/>
          </a:xfrm>
          <a:custGeom>
            <a:avLst/>
            <a:gdLst/>
            <a:ahLst/>
            <a:cxnLst/>
            <a:rect l="l" t="t" r="r" b="b"/>
            <a:pathLst>
              <a:path w="2501514" h="2082510">
                <a:moveTo>
                  <a:pt x="2501514" y="0"/>
                </a:moveTo>
                <a:lnTo>
                  <a:pt x="0" y="0"/>
                </a:lnTo>
                <a:lnTo>
                  <a:pt x="0" y="2082510"/>
                </a:lnTo>
                <a:lnTo>
                  <a:pt x="2501514" y="2082510"/>
                </a:lnTo>
                <a:lnTo>
                  <a:pt x="250151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359061" y="579873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6783470" y="8829474"/>
            <a:ext cx="1003867" cy="1198648"/>
          </a:xfrm>
          <a:custGeom>
            <a:avLst/>
            <a:gdLst/>
            <a:ahLst/>
            <a:cxnLst/>
            <a:rect l="l" t="t" r="r" b="b"/>
            <a:pathLst>
              <a:path w="1003867" h="1198648">
                <a:moveTo>
                  <a:pt x="0" y="0"/>
                </a:moveTo>
                <a:lnTo>
                  <a:pt x="1003867" y="0"/>
                </a:lnTo>
                <a:lnTo>
                  <a:pt x="1003867" y="1198647"/>
                </a:lnTo>
                <a:lnTo>
                  <a:pt x="0" y="11986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2950266" y="4684311"/>
            <a:ext cx="12946765" cy="1219200"/>
          </a:xfrm>
          <a:prstGeom prst="rect">
            <a:avLst/>
          </a:prstGeom>
        </p:spPr>
        <p:txBody>
          <a:bodyPr lIns="0" tIns="0" rIns="0" bIns="0" rtlCol="0" anchor="t">
            <a:spAutoFit/>
          </a:bodyPr>
          <a:lstStyle/>
          <a:p>
            <a:pPr marL="0" lvl="0" indent="0" algn="l">
              <a:lnSpc>
                <a:spcPts val="9600"/>
              </a:lnSpc>
              <a:spcBef>
                <a:spcPct val="0"/>
              </a:spcBef>
            </a:pPr>
            <a:r>
              <a:rPr lang="en-US" sz="8000" b="1">
                <a:solidFill>
                  <a:srgbClr val="1A3673"/>
                </a:solidFill>
                <a:latin typeface="Canva Sans Bold"/>
                <a:ea typeface="Canva Sans Bold"/>
                <a:cs typeface="Canva Sans Bold"/>
                <a:sym typeface="Canva Sans Bold"/>
              </a:rPr>
              <a:t>AEDL Portals Innovation!</a:t>
            </a:r>
          </a:p>
        </p:txBody>
      </p:sp>
      <p:sp>
        <p:nvSpPr>
          <p:cNvPr id="13" name="TextBox 13"/>
          <p:cNvSpPr txBox="1"/>
          <p:nvPr/>
        </p:nvSpPr>
        <p:spPr>
          <a:xfrm>
            <a:off x="2950266" y="6181470"/>
            <a:ext cx="6762543" cy="493395"/>
          </a:xfrm>
          <a:prstGeom prst="rect">
            <a:avLst/>
          </a:prstGeom>
        </p:spPr>
        <p:txBody>
          <a:bodyPr lIns="0" tIns="0" rIns="0" bIns="0" rtlCol="0" anchor="t">
            <a:spAutoFit/>
          </a:bodyPr>
          <a:lstStyle/>
          <a:p>
            <a:pPr marL="0" lvl="0" indent="0" algn="l">
              <a:lnSpc>
                <a:spcPts val="4199"/>
              </a:lnSpc>
              <a:spcBef>
                <a:spcPct val="0"/>
              </a:spcBef>
            </a:pPr>
            <a:r>
              <a:rPr lang="en-US" sz="2799" b="1" i="1">
                <a:solidFill>
                  <a:srgbClr val="1A3673"/>
                </a:solidFill>
                <a:latin typeface="Canva Sans Bold Italics"/>
                <a:ea typeface="Canva Sans Bold Italics"/>
                <a:cs typeface="Canva Sans Bold Italics"/>
                <a:sym typeface="Canva Sans Bold Italics"/>
              </a:rPr>
              <a:t>A Feature Driven Demo</a:t>
            </a:r>
          </a:p>
        </p:txBody>
      </p:sp>
      <p:sp>
        <p:nvSpPr>
          <p:cNvPr id="14" name="TextBox 14"/>
          <p:cNvSpPr txBox="1"/>
          <p:nvPr/>
        </p:nvSpPr>
        <p:spPr>
          <a:xfrm>
            <a:off x="13819644" y="9182100"/>
            <a:ext cx="2847467" cy="493395"/>
          </a:xfrm>
          <a:prstGeom prst="rect">
            <a:avLst/>
          </a:prstGeom>
        </p:spPr>
        <p:txBody>
          <a:bodyPr lIns="0" tIns="0" rIns="0" bIns="0" rtlCol="0" anchor="t">
            <a:spAutoFit/>
          </a:bodyPr>
          <a:lstStyle/>
          <a:p>
            <a:pPr marL="0" lvl="0" indent="0" algn="l">
              <a:lnSpc>
                <a:spcPts val="4199"/>
              </a:lnSpc>
              <a:spcBef>
                <a:spcPct val="0"/>
              </a:spcBef>
            </a:pPr>
            <a:r>
              <a:rPr lang="en-US" sz="2799" b="1" i="1">
                <a:solidFill>
                  <a:srgbClr val="1A3673"/>
                </a:solidFill>
                <a:latin typeface="Canva Sans Bold Italics"/>
                <a:ea typeface="Canva Sans Bold Italics"/>
                <a:cs typeface="Canva Sans Bold Italics"/>
                <a:sym typeface="Canva Sans Bold Italics"/>
              </a:rPr>
              <a:t>9th May 2025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306B"/>
        </a:solidFill>
        <a:effectLst/>
      </p:bgPr>
    </p:bg>
    <p:spTree>
      <p:nvGrpSpPr>
        <p:cNvPr id="1" name=""/>
        <p:cNvGrpSpPr/>
        <p:nvPr/>
      </p:nvGrpSpPr>
      <p:grpSpPr>
        <a:xfrm>
          <a:off x="0" y="0"/>
          <a:ext cx="0" cy="0"/>
          <a:chOff x="0" y="0"/>
          <a:chExt cx="0" cy="0"/>
        </a:xfrm>
      </p:grpSpPr>
      <p:grpSp>
        <p:nvGrpSpPr>
          <p:cNvPr id="2" name="Group 2"/>
          <p:cNvGrpSpPr/>
          <p:nvPr/>
        </p:nvGrpSpPr>
        <p:grpSpPr>
          <a:xfrm>
            <a:off x="640693" y="1754836"/>
            <a:ext cx="17163013" cy="8097217"/>
            <a:chOff x="0" y="0"/>
            <a:chExt cx="4520300" cy="2132600"/>
          </a:xfrm>
        </p:grpSpPr>
        <p:sp>
          <p:nvSpPr>
            <p:cNvPr id="3" name="Freeform 3"/>
            <p:cNvSpPr/>
            <p:nvPr/>
          </p:nvSpPr>
          <p:spPr>
            <a:xfrm>
              <a:off x="0" y="0"/>
              <a:ext cx="4520300" cy="2132600"/>
            </a:xfrm>
            <a:custGeom>
              <a:avLst/>
              <a:gdLst/>
              <a:ahLst/>
              <a:cxnLst/>
              <a:rect l="l" t="t" r="r" b="b"/>
              <a:pathLst>
                <a:path w="4520300" h="2132600">
                  <a:moveTo>
                    <a:pt x="13532" y="0"/>
                  </a:moveTo>
                  <a:lnTo>
                    <a:pt x="4506767" y="0"/>
                  </a:lnTo>
                  <a:cubicBezTo>
                    <a:pt x="4510356" y="0"/>
                    <a:pt x="4513798" y="1426"/>
                    <a:pt x="4516336" y="3964"/>
                  </a:cubicBezTo>
                  <a:cubicBezTo>
                    <a:pt x="4518874" y="6501"/>
                    <a:pt x="4520300" y="9943"/>
                    <a:pt x="4520300" y="13532"/>
                  </a:cubicBezTo>
                  <a:lnTo>
                    <a:pt x="4520300" y="2119068"/>
                  </a:lnTo>
                  <a:cubicBezTo>
                    <a:pt x="4520300" y="2126542"/>
                    <a:pt x="4514241" y="2132600"/>
                    <a:pt x="4506767" y="2132600"/>
                  </a:cubicBezTo>
                  <a:lnTo>
                    <a:pt x="13532" y="2132600"/>
                  </a:lnTo>
                  <a:cubicBezTo>
                    <a:pt x="6059" y="2132600"/>
                    <a:pt x="0" y="2126542"/>
                    <a:pt x="0" y="2119068"/>
                  </a:cubicBezTo>
                  <a:lnTo>
                    <a:pt x="0" y="13532"/>
                  </a:lnTo>
                  <a:cubicBezTo>
                    <a:pt x="0" y="6059"/>
                    <a:pt x="6059" y="0"/>
                    <a:pt x="13532"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28575"/>
              <a:ext cx="4520300" cy="2161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454023" y="1895051"/>
            <a:ext cx="5805277" cy="7798028"/>
            <a:chOff x="0" y="0"/>
            <a:chExt cx="7740370" cy="10397371"/>
          </a:xfrm>
        </p:grpSpPr>
        <p:sp>
          <p:nvSpPr>
            <p:cNvPr id="6" name="AutoShape 6"/>
            <p:cNvSpPr/>
            <p:nvPr/>
          </p:nvSpPr>
          <p:spPr>
            <a:xfrm flipV="1">
              <a:off x="7452468" y="372579"/>
              <a:ext cx="26803" cy="6588784"/>
            </a:xfrm>
            <a:prstGeom prst="line">
              <a:avLst/>
            </a:prstGeom>
            <a:ln w="50800" cap="flat">
              <a:solidFill>
                <a:srgbClr val="03306B"/>
              </a:solidFill>
              <a:prstDash val="solid"/>
              <a:headEnd type="none" w="sm" len="sm"/>
              <a:tailEnd type="none" w="sm" len="sm"/>
            </a:ln>
          </p:spPr>
          <p:txBody>
            <a:bodyPr/>
            <a:lstStyle/>
            <a:p>
              <a:endParaRPr lang="en-US"/>
            </a:p>
          </p:txBody>
        </p:sp>
        <p:sp>
          <p:nvSpPr>
            <p:cNvPr id="7" name="AutoShape 7"/>
            <p:cNvSpPr/>
            <p:nvPr/>
          </p:nvSpPr>
          <p:spPr>
            <a:xfrm flipH="1" flipV="1">
              <a:off x="3639948" y="372579"/>
              <a:ext cx="3850543" cy="23505"/>
            </a:xfrm>
            <a:prstGeom prst="line">
              <a:avLst/>
            </a:prstGeom>
            <a:ln w="50800" cap="flat">
              <a:solidFill>
                <a:srgbClr val="03306B"/>
              </a:solidFill>
              <a:prstDash val="solid"/>
              <a:headEnd type="none" w="sm" len="sm"/>
              <a:tailEnd type="arrow" w="med" len="sm"/>
            </a:ln>
          </p:spPr>
          <p:txBody>
            <a:bodyPr/>
            <a:lstStyle/>
            <a:p>
              <a:endParaRPr lang="en-US"/>
            </a:p>
          </p:txBody>
        </p:sp>
        <p:sp>
          <p:nvSpPr>
            <p:cNvPr id="8" name="AutoShape 8"/>
            <p:cNvSpPr/>
            <p:nvPr/>
          </p:nvSpPr>
          <p:spPr>
            <a:xfrm flipV="1">
              <a:off x="6229347" y="2779324"/>
              <a:ext cx="1115144" cy="6965"/>
            </a:xfrm>
            <a:prstGeom prst="line">
              <a:avLst/>
            </a:prstGeom>
            <a:ln w="50800" cap="flat">
              <a:solidFill>
                <a:srgbClr val="FFFFFF"/>
              </a:solidFill>
              <a:prstDash val="solid"/>
              <a:headEnd type="none" w="sm" len="sm"/>
              <a:tailEnd type="arrow" w="med" len="sm"/>
            </a:ln>
          </p:spPr>
          <p:txBody>
            <a:bodyPr/>
            <a:lstStyle/>
            <a:p>
              <a:endParaRPr lang="en-US"/>
            </a:p>
          </p:txBody>
        </p:sp>
        <p:sp>
          <p:nvSpPr>
            <p:cNvPr id="9" name="AutoShape 9"/>
            <p:cNvSpPr/>
            <p:nvPr/>
          </p:nvSpPr>
          <p:spPr>
            <a:xfrm>
              <a:off x="2611775" y="2661736"/>
              <a:ext cx="689715" cy="0"/>
            </a:xfrm>
            <a:prstGeom prst="line">
              <a:avLst/>
            </a:prstGeom>
            <a:ln w="50800" cap="flat">
              <a:solidFill>
                <a:srgbClr val="03306B"/>
              </a:solidFill>
              <a:prstDash val="solid"/>
              <a:headEnd type="none" w="sm" len="sm"/>
              <a:tailEnd type="arrow" w="med" len="sm"/>
            </a:ln>
          </p:spPr>
          <p:txBody>
            <a:bodyPr/>
            <a:lstStyle/>
            <a:p>
              <a:endParaRPr lang="en-US"/>
            </a:p>
          </p:txBody>
        </p:sp>
        <p:sp>
          <p:nvSpPr>
            <p:cNvPr id="10" name="AutoShape 10"/>
            <p:cNvSpPr/>
            <p:nvPr/>
          </p:nvSpPr>
          <p:spPr>
            <a:xfrm>
              <a:off x="2724077" y="7544897"/>
              <a:ext cx="1458291" cy="6690"/>
            </a:xfrm>
            <a:prstGeom prst="line">
              <a:avLst/>
            </a:prstGeom>
            <a:ln w="50800" cap="flat">
              <a:solidFill>
                <a:srgbClr val="03306B"/>
              </a:solidFill>
              <a:prstDash val="solid"/>
              <a:headEnd type="none" w="sm" len="sm"/>
              <a:tailEnd type="arrow" w="med" len="sm"/>
            </a:ln>
          </p:spPr>
          <p:txBody>
            <a:bodyPr/>
            <a:lstStyle/>
            <a:p>
              <a:endParaRPr lang="en-US"/>
            </a:p>
          </p:txBody>
        </p:sp>
        <p:sp>
          <p:nvSpPr>
            <p:cNvPr id="11" name="AutoShape 11"/>
            <p:cNvSpPr/>
            <p:nvPr/>
          </p:nvSpPr>
          <p:spPr>
            <a:xfrm>
              <a:off x="1704247" y="899366"/>
              <a:ext cx="0" cy="689715"/>
            </a:xfrm>
            <a:prstGeom prst="line">
              <a:avLst/>
            </a:prstGeom>
            <a:ln w="50800" cap="flat">
              <a:solidFill>
                <a:srgbClr val="03306B"/>
              </a:solidFill>
              <a:prstDash val="solid"/>
              <a:headEnd type="none" w="sm" len="sm"/>
              <a:tailEnd type="arrow" w="med" len="sm"/>
            </a:ln>
          </p:spPr>
          <p:txBody>
            <a:bodyPr/>
            <a:lstStyle/>
            <a:p>
              <a:endParaRPr lang="en-US"/>
            </a:p>
          </p:txBody>
        </p:sp>
        <p:sp>
          <p:nvSpPr>
            <p:cNvPr id="12" name="AutoShape 12"/>
            <p:cNvSpPr/>
            <p:nvPr/>
          </p:nvSpPr>
          <p:spPr>
            <a:xfrm>
              <a:off x="1821668" y="8443198"/>
              <a:ext cx="0" cy="689715"/>
            </a:xfrm>
            <a:prstGeom prst="line">
              <a:avLst/>
            </a:prstGeom>
            <a:ln w="50800" cap="flat">
              <a:solidFill>
                <a:srgbClr val="03306B"/>
              </a:solidFill>
              <a:prstDash val="solid"/>
              <a:headEnd type="none" w="sm" len="sm"/>
              <a:tailEnd type="arrow" w="med" len="sm"/>
            </a:ln>
          </p:spPr>
          <p:txBody>
            <a:bodyPr/>
            <a:lstStyle/>
            <a:p>
              <a:endParaRPr lang="en-US"/>
            </a:p>
          </p:txBody>
        </p:sp>
        <p:sp>
          <p:nvSpPr>
            <p:cNvPr id="13" name="AutoShape 13"/>
            <p:cNvSpPr/>
            <p:nvPr/>
          </p:nvSpPr>
          <p:spPr>
            <a:xfrm>
              <a:off x="1779001" y="5542083"/>
              <a:ext cx="0" cy="689715"/>
            </a:xfrm>
            <a:prstGeom prst="line">
              <a:avLst/>
            </a:prstGeom>
            <a:ln w="50800" cap="flat">
              <a:solidFill>
                <a:srgbClr val="03306B"/>
              </a:solidFill>
              <a:prstDash val="solid"/>
              <a:headEnd type="none" w="sm" len="sm"/>
              <a:tailEnd type="arrow" w="med" len="sm"/>
            </a:ln>
          </p:spPr>
          <p:txBody>
            <a:bodyPr/>
            <a:lstStyle/>
            <a:p>
              <a:endParaRPr lang="en-US"/>
            </a:p>
          </p:txBody>
        </p:sp>
        <p:sp>
          <p:nvSpPr>
            <p:cNvPr id="14" name="AutoShape 14"/>
            <p:cNvSpPr/>
            <p:nvPr/>
          </p:nvSpPr>
          <p:spPr>
            <a:xfrm>
              <a:off x="1726686" y="3604844"/>
              <a:ext cx="0" cy="689715"/>
            </a:xfrm>
            <a:prstGeom prst="line">
              <a:avLst/>
            </a:prstGeom>
            <a:ln w="50800" cap="flat">
              <a:solidFill>
                <a:srgbClr val="03306B"/>
              </a:solidFill>
              <a:prstDash val="solid"/>
              <a:headEnd type="none" w="sm" len="sm"/>
              <a:tailEnd type="arrow" w="med" len="sm"/>
            </a:ln>
          </p:spPr>
          <p:txBody>
            <a:bodyPr/>
            <a:lstStyle/>
            <a:p>
              <a:endParaRPr lang="en-US"/>
            </a:p>
          </p:txBody>
        </p:sp>
        <p:grpSp>
          <p:nvGrpSpPr>
            <p:cNvPr id="15" name="Group 15"/>
            <p:cNvGrpSpPr/>
            <p:nvPr/>
          </p:nvGrpSpPr>
          <p:grpSpPr>
            <a:xfrm>
              <a:off x="0" y="0"/>
              <a:ext cx="3558002" cy="1180249"/>
              <a:chOff x="0" y="0"/>
              <a:chExt cx="1107877" cy="367501"/>
            </a:xfrm>
          </p:grpSpPr>
          <p:sp>
            <p:nvSpPr>
              <p:cNvPr id="16" name="Freeform 16"/>
              <p:cNvSpPr/>
              <p:nvPr/>
            </p:nvSpPr>
            <p:spPr>
              <a:xfrm>
                <a:off x="0" y="0"/>
                <a:ext cx="1107877" cy="367501"/>
              </a:xfrm>
              <a:custGeom>
                <a:avLst/>
                <a:gdLst/>
                <a:ahLst/>
                <a:cxnLst/>
                <a:rect l="l" t="t" r="r" b="b"/>
                <a:pathLst>
                  <a:path w="1107877" h="367501">
                    <a:moveTo>
                      <a:pt x="43518" y="0"/>
                    </a:moveTo>
                    <a:lnTo>
                      <a:pt x="1064359" y="0"/>
                    </a:lnTo>
                    <a:cubicBezTo>
                      <a:pt x="1075901" y="0"/>
                      <a:pt x="1086970" y="4585"/>
                      <a:pt x="1095131" y="12746"/>
                    </a:cubicBezTo>
                    <a:cubicBezTo>
                      <a:pt x="1103292" y="20908"/>
                      <a:pt x="1107877" y="31977"/>
                      <a:pt x="1107877" y="43518"/>
                    </a:cubicBezTo>
                    <a:lnTo>
                      <a:pt x="1107877" y="323983"/>
                    </a:lnTo>
                    <a:cubicBezTo>
                      <a:pt x="1107877" y="335525"/>
                      <a:pt x="1103292" y="346594"/>
                      <a:pt x="1095131" y="354755"/>
                    </a:cubicBezTo>
                    <a:cubicBezTo>
                      <a:pt x="1086970" y="362917"/>
                      <a:pt x="1075901" y="367501"/>
                      <a:pt x="1064359" y="367501"/>
                    </a:cubicBezTo>
                    <a:lnTo>
                      <a:pt x="43518" y="367501"/>
                    </a:lnTo>
                    <a:cubicBezTo>
                      <a:pt x="31977" y="367501"/>
                      <a:pt x="20908" y="362917"/>
                      <a:pt x="12746" y="354755"/>
                    </a:cubicBezTo>
                    <a:cubicBezTo>
                      <a:pt x="4585" y="346594"/>
                      <a:pt x="0" y="335525"/>
                      <a:pt x="0" y="323983"/>
                    </a:cubicBezTo>
                    <a:lnTo>
                      <a:pt x="0" y="43518"/>
                    </a:lnTo>
                    <a:cubicBezTo>
                      <a:pt x="0" y="31977"/>
                      <a:pt x="4585" y="20908"/>
                      <a:pt x="12746" y="12746"/>
                    </a:cubicBezTo>
                    <a:cubicBezTo>
                      <a:pt x="20908" y="4585"/>
                      <a:pt x="31977" y="0"/>
                      <a:pt x="43518" y="0"/>
                    </a:cubicBezTo>
                    <a:close/>
                  </a:path>
                </a:pathLst>
              </a:custGeom>
              <a:solidFill>
                <a:srgbClr val="DE8014"/>
              </a:solidFill>
              <a:ln w="38100" cap="sq">
                <a:solidFill>
                  <a:srgbClr val="03306B"/>
                </a:solidFill>
                <a:prstDash val="solid"/>
                <a:miter/>
              </a:ln>
            </p:spPr>
            <p:txBody>
              <a:bodyPr/>
              <a:lstStyle/>
              <a:p>
                <a:endParaRPr lang="en-US"/>
              </a:p>
            </p:txBody>
          </p:sp>
          <p:sp>
            <p:nvSpPr>
              <p:cNvPr id="17" name="TextBox 17"/>
              <p:cNvSpPr txBox="1"/>
              <p:nvPr/>
            </p:nvSpPr>
            <p:spPr>
              <a:xfrm>
                <a:off x="0" y="-28575"/>
                <a:ext cx="1107877" cy="396076"/>
              </a:xfrm>
              <a:prstGeom prst="rect">
                <a:avLst/>
              </a:prstGeom>
            </p:spPr>
            <p:txBody>
              <a:bodyPr lIns="44880" tIns="44880" rIns="44880" bIns="44880" rtlCol="0" anchor="ctr"/>
              <a:lstStyle/>
              <a:p>
                <a:pPr algn="ctr">
                  <a:lnSpc>
                    <a:spcPts val="2099"/>
                  </a:lnSpc>
                </a:pPr>
                <a:endParaRPr/>
              </a:p>
            </p:txBody>
          </p:sp>
        </p:grpSp>
        <p:grpSp>
          <p:nvGrpSpPr>
            <p:cNvPr id="18" name="Group 18"/>
            <p:cNvGrpSpPr/>
            <p:nvPr/>
          </p:nvGrpSpPr>
          <p:grpSpPr>
            <a:xfrm rot="-2700000">
              <a:off x="975419" y="1914251"/>
              <a:ext cx="1457656" cy="1494971"/>
              <a:chOff x="0" y="0"/>
              <a:chExt cx="453879" cy="465498"/>
            </a:xfrm>
          </p:grpSpPr>
          <p:sp>
            <p:nvSpPr>
              <p:cNvPr id="19" name="Freeform 19"/>
              <p:cNvSpPr/>
              <p:nvPr/>
            </p:nvSpPr>
            <p:spPr>
              <a:xfrm>
                <a:off x="0" y="0"/>
                <a:ext cx="453879" cy="465498"/>
              </a:xfrm>
              <a:custGeom>
                <a:avLst/>
                <a:gdLst/>
                <a:ahLst/>
                <a:cxnLst/>
                <a:rect l="l" t="t" r="r" b="b"/>
                <a:pathLst>
                  <a:path w="453879" h="465498">
                    <a:moveTo>
                      <a:pt x="0" y="0"/>
                    </a:moveTo>
                    <a:lnTo>
                      <a:pt x="453879" y="0"/>
                    </a:lnTo>
                    <a:lnTo>
                      <a:pt x="453879" y="465498"/>
                    </a:lnTo>
                    <a:lnTo>
                      <a:pt x="0" y="465498"/>
                    </a:lnTo>
                    <a:close/>
                  </a:path>
                </a:pathLst>
              </a:custGeom>
              <a:solidFill>
                <a:srgbClr val="FFDE59"/>
              </a:solidFill>
              <a:ln w="19050" cap="sq">
                <a:solidFill>
                  <a:srgbClr val="03306B"/>
                </a:solidFill>
                <a:prstDash val="solid"/>
                <a:miter/>
              </a:ln>
            </p:spPr>
            <p:txBody>
              <a:bodyPr/>
              <a:lstStyle/>
              <a:p>
                <a:endParaRPr lang="en-US"/>
              </a:p>
            </p:txBody>
          </p:sp>
          <p:sp>
            <p:nvSpPr>
              <p:cNvPr id="20" name="TextBox 20"/>
              <p:cNvSpPr txBox="1"/>
              <p:nvPr/>
            </p:nvSpPr>
            <p:spPr>
              <a:xfrm>
                <a:off x="0" y="-28575"/>
                <a:ext cx="453879" cy="494073"/>
              </a:xfrm>
              <a:prstGeom prst="rect">
                <a:avLst/>
              </a:prstGeom>
            </p:spPr>
            <p:txBody>
              <a:bodyPr lIns="44880" tIns="44880" rIns="44880" bIns="44880" rtlCol="0" anchor="ctr"/>
              <a:lstStyle/>
              <a:p>
                <a:pPr algn="ctr">
                  <a:lnSpc>
                    <a:spcPts val="2099"/>
                  </a:lnSpc>
                </a:pPr>
                <a:endParaRPr/>
              </a:p>
            </p:txBody>
          </p:sp>
        </p:grpSp>
        <p:grpSp>
          <p:nvGrpSpPr>
            <p:cNvPr id="21" name="Group 21"/>
            <p:cNvGrpSpPr/>
            <p:nvPr/>
          </p:nvGrpSpPr>
          <p:grpSpPr>
            <a:xfrm>
              <a:off x="0" y="4361834"/>
              <a:ext cx="3558002" cy="1180249"/>
              <a:chOff x="0" y="0"/>
              <a:chExt cx="1107877" cy="367501"/>
            </a:xfrm>
          </p:grpSpPr>
          <p:sp>
            <p:nvSpPr>
              <p:cNvPr id="22" name="Freeform 22"/>
              <p:cNvSpPr/>
              <p:nvPr/>
            </p:nvSpPr>
            <p:spPr>
              <a:xfrm>
                <a:off x="0" y="0"/>
                <a:ext cx="1107877" cy="367501"/>
              </a:xfrm>
              <a:custGeom>
                <a:avLst/>
                <a:gdLst/>
                <a:ahLst/>
                <a:cxnLst/>
                <a:rect l="l" t="t" r="r" b="b"/>
                <a:pathLst>
                  <a:path w="1107877" h="367501">
                    <a:moveTo>
                      <a:pt x="43518" y="0"/>
                    </a:moveTo>
                    <a:lnTo>
                      <a:pt x="1064359" y="0"/>
                    </a:lnTo>
                    <a:cubicBezTo>
                      <a:pt x="1075901" y="0"/>
                      <a:pt x="1086970" y="4585"/>
                      <a:pt x="1095131" y="12746"/>
                    </a:cubicBezTo>
                    <a:cubicBezTo>
                      <a:pt x="1103292" y="20908"/>
                      <a:pt x="1107877" y="31977"/>
                      <a:pt x="1107877" y="43518"/>
                    </a:cubicBezTo>
                    <a:lnTo>
                      <a:pt x="1107877" y="323983"/>
                    </a:lnTo>
                    <a:cubicBezTo>
                      <a:pt x="1107877" y="335525"/>
                      <a:pt x="1103292" y="346594"/>
                      <a:pt x="1095131" y="354755"/>
                    </a:cubicBezTo>
                    <a:cubicBezTo>
                      <a:pt x="1086970" y="362917"/>
                      <a:pt x="1075901" y="367501"/>
                      <a:pt x="1064359" y="367501"/>
                    </a:cubicBezTo>
                    <a:lnTo>
                      <a:pt x="43518" y="367501"/>
                    </a:lnTo>
                    <a:cubicBezTo>
                      <a:pt x="31977" y="367501"/>
                      <a:pt x="20908" y="362917"/>
                      <a:pt x="12746" y="354755"/>
                    </a:cubicBezTo>
                    <a:cubicBezTo>
                      <a:pt x="4585" y="346594"/>
                      <a:pt x="0" y="335525"/>
                      <a:pt x="0" y="323983"/>
                    </a:cubicBezTo>
                    <a:lnTo>
                      <a:pt x="0" y="43518"/>
                    </a:lnTo>
                    <a:cubicBezTo>
                      <a:pt x="0" y="31977"/>
                      <a:pt x="4585" y="20908"/>
                      <a:pt x="12746" y="12746"/>
                    </a:cubicBezTo>
                    <a:cubicBezTo>
                      <a:pt x="20908" y="4585"/>
                      <a:pt x="31977" y="0"/>
                      <a:pt x="43518" y="0"/>
                    </a:cubicBezTo>
                    <a:close/>
                  </a:path>
                </a:pathLst>
              </a:custGeom>
              <a:solidFill>
                <a:srgbClr val="DE8014"/>
              </a:solidFill>
              <a:ln w="19050" cap="sq">
                <a:solidFill>
                  <a:srgbClr val="03306B"/>
                </a:solidFill>
                <a:prstDash val="solid"/>
                <a:miter/>
              </a:ln>
            </p:spPr>
            <p:txBody>
              <a:bodyPr/>
              <a:lstStyle/>
              <a:p>
                <a:endParaRPr lang="en-US"/>
              </a:p>
            </p:txBody>
          </p:sp>
          <p:sp>
            <p:nvSpPr>
              <p:cNvPr id="23" name="TextBox 23"/>
              <p:cNvSpPr txBox="1"/>
              <p:nvPr/>
            </p:nvSpPr>
            <p:spPr>
              <a:xfrm>
                <a:off x="0" y="-28575"/>
                <a:ext cx="1107877" cy="396076"/>
              </a:xfrm>
              <a:prstGeom prst="rect">
                <a:avLst/>
              </a:prstGeom>
            </p:spPr>
            <p:txBody>
              <a:bodyPr lIns="44880" tIns="44880" rIns="44880" bIns="44880" rtlCol="0" anchor="ctr"/>
              <a:lstStyle/>
              <a:p>
                <a:pPr marL="0" lvl="0" indent="0" algn="ctr">
                  <a:lnSpc>
                    <a:spcPts val="2099"/>
                  </a:lnSpc>
                  <a:spcBef>
                    <a:spcPct val="0"/>
                  </a:spcBef>
                </a:pPr>
                <a:endParaRPr/>
              </a:p>
            </p:txBody>
          </p:sp>
        </p:grpSp>
        <p:grpSp>
          <p:nvGrpSpPr>
            <p:cNvPr id="24" name="Group 24"/>
            <p:cNvGrpSpPr/>
            <p:nvPr/>
          </p:nvGrpSpPr>
          <p:grpSpPr>
            <a:xfrm>
              <a:off x="0" y="9217122"/>
              <a:ext cx="3558002" cy="1180249"/>
              <a:chOff x="0" y="0"/>
              <a:chExt cx="1107877" cy="367501"/>
            </a:xfrm>
          </p:grpSpPr>
          <p:sp>
            <p:nvSpPr>
              <p:cNvPr id="25" name="Freeform 25"/>
              <p:cNvSpPr/>
              <p:nvPr/>
            </p:nvSpPr>
            <p:spPr>
              <a:xfrm>
                <a:off x="0" y="0"/>
                <a:ext cx="1107877" cy="367501"/>
              </a:xfrm>
              <a:custGeom>
                <a:avLst/>
                <a:gdLst/>
                <a:ahLst/>
                <a:cxnLst/>
                <a:rect l="l" t="t" r="r" b="b"/>
                <a:pathLst>
                  <a:path w="1107877" h="367501">
                    <a:moveTo>
                      <a:pt x="43518" y="0"/>
                    </a:moveTo>
                    <a:lnTo>
                      <a:pt x="1064359" y="0"/>
                    </a:lnTo>
                    <a:cubicBezTo>
                      <a:pt x="1075901" y="0"/>
                      <a:pt x="1086970" y="4585"/>
                      <a:pt x="1095131" y="12746"/>
                    </a:cubicBezTo>
                    <a:cubicBezTo>
                      <a:pt x="1103292" y="20908"/>
                      <a:pt x="1107877" y="31977"/>
                      <a:pt x="1107877" y="43518"/>
                    </a:cubicBezTo>
                    <a:lnTo>
                      <a:pt x="1107877" y="323983"/>
                    </a:lnTo>
                    <a:cubicBezTo>
                      <a:pt x="1107877" y="335525"/>
                      <a:pt x="1103292" y="346594"/>
                      <a:pt x="1095131" y="354755"/>
                    </a:cubicBezTo>
                    <a:cubicBezTo>
                      <a:pt x="1086970" y="362917"/>
                      <a:pt x="1075901" y="367501"/>
                      <a:pt x="1064359" y="367501"/>
                    </a:cubicBezTo>
                    <a:lnTo>
                      <a:pt x="43518" y="367501"/>
                    </a:lnTo>
                    <a:cubicBezTo>
                      <a:pt x="31977" y="367501"/>
                      <a:pt x="20908" y="362917"/>
                      <a:pt x="12746" y="354755"/>
                    </a:cubicBezTo>
                    <a:cubicBezTo>
                      <a:pt x="4585" y="346594"/>
                      <a:pt x="0" y="335525"/>
                      <a:pt x="0" y="323983"/>
                    </a:cubicBezTo>
                    <a:lnTo>
                      <a:pt x="0" y="43518"/>
                    </a:lnTo>
                    <a:cubicBezTo>
                      <a:pt x="0" y="31977"/>
                      <a:pt x="4585" y="20908"/>
                      <a:pt x="12746" y="12746"/>
                    </a:cubicBezTo>
                    <a:cubicBezTo>
                      <a:pt x="20908" y="4585"/>
                      <a:pt x="31977" y="0"/>
                      <a:pt x="43518" y="0"/>
                    </a:cubicBezTo>
                    <a:close/>
                  </a:path>
                </a:pathLst>
              </a:custGeom>
              <a:solidFill>
                <a:srgbClr val="7ED957"/>
              </a:solidFill>
              <a:ln w="19050" cap="sq">
                <a:solidFill>
                  <a:srgbClr val="03306B"/>
                </a:solidFill>
                <a:prstDash val="solid"/>
                <a:miter/>
              </a:ln>
            </p:spPr>
            <p:txBody>
              <a:bodyPr/>
              <a:lstStyle/>
              <a:p>
                <a:endParaRPr lang="en-US"/>
              </a:p>
            </p:txBody>
          </p:sp>
          <p:sp>
            <p:nvSpPr>
              <p:cNvPr id="26" name="TextBox 26"/>
              <p:cNvSpPr txBox="1"/>
              <p:nvPr/>
            </p:nvSpPr>
            <p:spPr>
              <a:xfrm>
                <a:off x="0" y="-28575"/>
                <a:ext cx="1107877" cy="396076"/>
              </a:xfrm>
              <a:prstGeom prst="rect">
                <a:avLst/>
              </a:prstGeom>
            </p:spPr>
            <p:txBody>
              <a:bodyPr lIns="44880" tIns="44880" rIns="44880" bIns="44880" rtlCol="0" anchor="ctr"/>
              <a:lstStyle/>
              <a:p>
                <a:pPr marL="0" lvl="0" indent="0" algn="ctr">
                  <a:lnSpc>
                    <a:spcPts val="2099"/>
                  </a:lnSpc>
                  <a:spcBef>
                    <a:spcPct val="0"/>
                  </a:spcBef>
                </a:pPr>
                <a:endParaRPr/>
              </a:p>
            </p:txBody>
          </p:sp>
        </p:grpSp>
        <p:grpSp>
          <p:nvGrpSpPr>
            <p:cNvPr id="27" name="Group 27"/>
            <p:cNvGrpSpPr/>
            <p:nvPr/>
          </p:nvGrpSpPr>
          <p:grpSpPr>
            <a:xfrm>
              <a:off x="4182368" y="6961462"/>
              <a:ext cx="3558002" cy="1180249"/>
              <a:chOff x="0" y="0"/>
              <a:chExt cx="1107877" cy="367501"/>
            </a:xfrm>
          </p:grpSpPr>
          <p:sp>
            <p:nvSpPr>
              <p:cNvPr id="28" name="Freeform 28"/>
              <p:cNvSpPr/>
              <p:nvPr/>
            </p:nvSpPr>
            <p:spPr>
              <a:xfrm>
                <a:off x="0" y="0"/>
                <a:ext cx="1107877" cy="367501"/>
              </a:xfrm>
              <a:custGeom>
                <a:avLst/>
                <a:gdLst/>
                <a:ahLst/>
                <a:cxnLst/>
                <a:rect l="l" t="t" r="r" b="b"/>
                <a:pathLst>
                  <a:path w="1107877" h="367501">
                    <a:moveTo>
                      <a:pt x="43518" y="0"/>
                    </a:moveTo>
                    <a:lnTo>
                      <a:pt x="1064359" y="0"/>
                    </a:lnTo>
                    <a:cubicBezTo>
                      <a:pt x="1075901" y="0"/>
                      <a:pt x="1086970" y="4585"/>
                      <a:pt x="1095131" y="12746"/>
                    </a:cubicBezTo>
                    <a:cubicBezTo>
                      <a:pt x="1103292" y="20908"/>
                      <a:pt x="1107877" y="31977"/>
                      <a:pt x="1107877" y="43518"/>
                    </a:cubicBezTo>
                    <a:lnTo>
                      <a:pt x="1107877" y="323983"/>
                    </a:lnTo>
                    <a:cubicBezTo>
                      <a:pt x="1107877" y="335525"/>
                      <a:pt x="1103292" y="346594"/>
                      <a:pt x="1095131" y="354755"/>
                    </a:cubicBezTo>
                    <a:cubicBezTo>
                      <a:pt x="1086970" y="362917"/>
                      <a:pt x="1075901" y="367501"/>
                      <a:pt x="1064359" y="367501"/>
                    </a:cubicBezTo>
                    <a:lnTo>
                      <a:pt x="43518" y="367501"/>
                    </a:lnTo>
                    <a:cubicBezTo>
                      <a:pt x="31977" y="367501"/>
                      <a:pt x="20908" y="362917"/>
                      <a:pt x="12746" y="354755"/>
                    </a:cubicBezTo>
                    <a:cubicBezTo>
                      <a:pt x="4585" y="346594"/>
                      <a:pt x="0" y="335525"/>
                      <a:pt x="0" y="323983"/>
                    </a:cubicBezTo>
                    <a:lnTo>
                      <a:pt x="0" y="43518"/>
                    </a:lnTo>
                    <a:cubicBezTo>
                      <a:pt x="0" y="31977"/>
                      <a:pt x="4585" y="20908"/>
                      <a:pt x="12746" y="12746"/>
                    </a:cubicBezTo>
                    <a:cubicBezTo>
                      <a:pt x="20908" y="4585"/>
                      <a:pt x="31977" y="0"/>
                      <a:pt x="43518" y="0"/>
                    </a:cubicBezTo>
                    <a:close/>
                  </a:path>
                </a:pathLst>
              </a:custGeom>
              <a:solidFill>
                <a:srgbClr val="FF5757"/>
              </a:solidFill>
              <a:ln w="19050" cap="sq">
                <a:solidFill>
                  <a:srgbClr val="03306B"/>
                </a:solidFill>
                <a:prstDash val="solid"/>
                <a:miter/>
              </a:ln>
            </p:spPr>
            <p:txBody>
              <a:bodyPr/>
              <a:lstStyle/>
              <a:p>
                <a:endParaRPr lang="en-US"/>
              </a:p>
            </p:txBody>
          </p:sp>
          <p:sp>
            <p:nvSpPr>
              <p:cNvPr id="29" name="TextBox 29"/>
              <p:cNvSpPr txBox="1"/>
              <p:nvPr/>
            </p:nvSpPr>
            <p:spPr>
              <a:xfrm>
                <a:off x="0" y="-28575"/>
                <a:ext cx="1107877" cy="396076"/>
              </a:xfrm>
              <a:prstGeom prst="rect">
                <a:avLst/>
              </a:prstGeom>
            </p:spPr>
            <p:txBody>
              <a:bodyPr lIns="44880" tIns="44880" rIns="44880" bIns="44880" rtlCol="0" anchor="ctr"/>
              <a:lstStyle/>
              <a:p>
                <a:pPr marL="0" lvl="0" indent="0" algn="ctr">
                  <a:lnSpc>
                    <a:spcPts val="2099"/>
                  </a:lnSpc>
                  <a:spcBef>
                    <a:spcPct val="0"/>
                  </a:spcBef>
                </a:pPr>
                <a:endParaRPr/>
              </a:p>
            </p:txBody>
          </p:sp>
        </p:grpSp>
        <p:sp>
          <p:nvSpPr>
            <p:cNvPr id="30" name="AutoShape 30"/>
            <p:cNvSpPr/>
            <p:nvPr/>
          </p:nvSpPr>
          <p:spPr>
            <a:xfrm>
              <a:off x="6821849" y="2678949"/>
              <a:ext cx="689715" cy="0"/>
            </a:xfrm>
            <a:prstGeom prst="line">
              <a:avLst/>
            </a:prstGeom>
            <a:ln w="50800" cap="flat">
              <a:solidFill>
                <a:srgbClr val="03306B"/>
              </a:solidFill>
              <a:prstDash val="solid"/>
              <a:headEnd type="none" w="sm" len="sm"/>
              <a:tailEnd type="none" w="sm" len="sm"/>
            </a:ln>
          </p:spPr>
          <p:txBody>
            <a:bodyPr/>
            <a:lstStyle/>
            <a:p>
              <a:endParaRPr lang="en-US"/>
            </a:p>
          </p:txBody>
        </p:sp>
        <p:grpSp>
          <p:nvGrpSpPr>
            <p:cNvPr id="31" name="Group 31"/>
            <p:cNvGrpSpPr/>
            <p:nvPr/>
          </p:nvGrpSpPr>
          <p:grpSpPr>
            <a:xfrm>
              <a:off x="3412010" y="2060171"/>
              <a:ext cx="3558002" cy="1180249"/>
              <a:chOff x="0" y="0"/>
              <a:chExt cx="1107877" cy="367501"/>
            </a:xfrm>
          </p:grpSpPr>
          <p:sp>
            <p:nvSpPr>
              <p:cNvPr id="32" name="Freeform 32"/>
              <p:cNvSpPr/>
              <p:nvPr/>
            </p:nvSpPr>
            <p:spPr>
              <a:xfrm>
                <a:off x="0" y="0"/>
                <a:ext cx="1107877" cy="367501"/>
              </a:xfrm>
              <a:custGeom>
                <a:avLst/>
                <a:gdLst/>
                <a:ahLst/>
                <a:cxnLst/>
                <a:rect l="l" t="t" r="r" b="b"/>
                <a:pathLst>
                  <a:path w="1107877" h="367501">
                    <a:moveTo>
                      <a:pt x="43518" y="0"/>
                    </a:moveTo>
                    <a:lnTo>
                      <a:pt x="1064359" y="0"/>
                    </a:lnTo>
                    <a:cubicBezTo>
                      <a:pt x="1075901" y="0"/>
                      <a:pt x="1086970" y="4585"/>
                      <a:pt x="1095131" y="12746"/>
                    </a:cubicBezTo>
                    <a:cubicBezTo>
                      <a:pt x="1103292" y="20908"/>
                      <a:pt x="1107877" y="31977"/>
                      <a:pt x="1107877" y="43518"/>
                    </a:cubicBezTo>
                    <a:lnTo>
                      <a:pt x="1107877" y="323983"/>
                    </a:lnTo>
                    <a:cubicBezTo>
                      <a:pt x="1107877" y="335525"/>
                      <a:pt x="1103292" y="346594"/>
                      <a:pt x="1095131" y="354755"/>
                    </a:cubicBezTo>
                    <a:cubicBezTo>
                      <a:pt x="1086970" y="362917"/>
                      <a:pt x="1075901" y="367501"/>
                      <a:pt x="1064359" y="367501"/>
                    </a:cubicBezTo>
                    <a:lnTo>
                      <a:pt x="43518" y="367501"/>
                    </a:lnTo>
                    <a:cubicBezTo>
                      <a:pt x="31977" y="367501"/>
                      <a:pt x="20908" y="362917"/>
                      <a:pt x="12746" y="354755"/>
                    </a:cubicBezTo>
                    <a:cubicBezTo>
                      <a:pt x="4585" y="346594"/>
                      <a:pt x="0" y="335525"/>
                      <a:pt x="0" y="323983"/>
                    </a:cubicBezTo>
                    <a:lnTo>
                      <a:pt x="0" y="43518"/>
                    </a:lnTo>
                    <a:cubicBezTo>
                      <a:pt x="0" y="31977"/>
                      <a:pt x="4585" y="20908"/>
                      <a:pt x="12746" y="12746"/>
                    </a:cubicBezTo>
                    <a:cubicBezTo>
                      <a:pt x="20908" y="4585"/>
                      <a:pt x="31977" y="0"/>
                      <a:pt x="43518" y="0"/>
                    </a:cubicBezTo>
                    <a:close/>
                  </a:path>
                </a:pathLst>
              </a:custGeom>
              <a:solidFill>
                <a:srgbClr val="DE8014"/>
              </a:solidFill>
              <a:ln w="19050" cap="sq">
                <a:solidFill>
                  <a:srgbClr val="03306B"/>
                </a:solidFill>
                <a:prstDash val="solid"/>
                <a:miter/>
              </a:ln>
            </p:spPr>
            <p:txBody>
              <a:bodyPr/>
              <a:lstStyle/>
              <a:p>
                <a:endParaRPr lang="en-US"/>
              </a:p>
            </p:txBody>
          </p:sp>
          <p:sp>
            <p:nvSpPr>
              <p:cNvPr id="33" name="TextBox 33"/>
              <p:cNvSpPr txBox="1"/>
              <p:nvPr/>
            </p:nvSpPr>
            <p:spPr>
              <a:xfrm>
                <a:off x="0" y="-28575"/>
                <a:ext cx="1107877" cy="396076"/>
              </a:xfrm>
              <a:prstGeom prst="rect">
                <a:avLst/>
              </a:prstGeom>
            </p:spPr>
            <p:txBody>
              <a:bodyPr lIns="44880" tIns="44880" rIns="44880" bIns="44880" rtlCol="0" anchor="ctr"/>
              <a:lstStyle/>
              <a:p>
                <a:pPr marL="0" lvl="0" indent="0" algn="ctr">
                  <a:lnSpc>
                    <a:spcPts val="2099"/>
                  </a:lnSpc>
                  <a:spcBef>
                    <a:spcPct val="0"/>
                  </a:spcBef>
                </a:pPr>
                <a:endParaRPr/>
              </a:p>
            </p:txBody>
          </p:sp>
        </p:grpSp>
        <p:sp>
          <p:nvSpPr>
            <p:cNvPr id="34" name="TextBox 34"/>
            <p:cNvSpPr txBox="1"/>
            <p:nvPr/>
          </p:nvSpPr>
          <p:spPr>
            <a:xfrm>
              <a:off x="309386" y="281052"/>
              <a:ext cx="2647246"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Create/Update App /snowflake intake </a:t>
              </a:r>
            </a:p>
          </p:txBody>
        </p:sp>
        <p:sp>
          <p:nvSpPr>
            <p:cNvPr id="35" name="TextBox 35"/>
            <p:cNvSpPr txBox="1"/>
            <p:nvPr/>
          </p:nvSpPr>
          <p:spPr>
            <a:xfrm>
              <a:off x="309386" y="2492691"/>
              <a:ext cx="2647246" cy="286633"/>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Save / Submit</a:t>
              </a:r>
            </a:p>
          </p:txBody>
        </p:sp>
        <p:sp>
          <p:nvSpPr>
            <p:cNvPr id="36" name="TextBox 36"/>
            <p:cNvSpPr txBox="1"/>
            <p:nvPr/>
          </p:nvSpPr>
          <p:spPr>
            <a:xfrm>
              <a:off x="309386" y="4642775"/>
              <a:ext cx="2647246"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Update status to </a:t>
              </a:r>
            </a:p>
            <a:p>
              <a:pPr algn="ctr">
                <a:lnSpc>
                  <a:spcPts val="1855"/>
                </a:lnSpc>
              </a:pPr>
              <a:r>
                <a:rPr lang="en-US" sz="1325" b="1">
                  <a:solidFill>
                    <a:srgbClr val="1A3673"/>
                  </a:solidFill>
                  <a:latin typeface="Canva Sans Bold"/>
                  <a:ea typeface="Canva Sans Bold"/>
                  <a:cs typeface="Canva Sans Bold"/>
                  <a:sym typeface="Canva Sans Bold"/>
                </a:rPr>
                <a:t>SUBMITTED</a:t>
              </a:r>
            </a:p>
          </p:txBody>
        </p:sp>
        <p:grpSp>
          <p:nvGrpSpPr>
            <p:cNvPr id="37" name="Group 37"/>
            <p:cNvGrpSpPr/>
            <p:nvPr/>
          </p:nvGrpSpPr>
          <p:grpSpPr>
            <a:xfrm rot="-2700000">
              <a:off x="1050173" y="6774972"/>
              <a:ext cx="1457656" cy="1494971"/>
              <a:chOff x="0" y="0"/>
              <a:chExt cx="453879" cy="465498"/>
            </a:xfrm>
          </p:grpSpPr>
          <p:sp>
            <p:nvSpPr>
              <p:cNvPr id="38" name="Freeform 38"/>
              <p:cNvSpPr/>
              <p:nvPr/>
            </p:nvSpPr>
            <p:spPr>
              <a:xfrm>
                <a:off x="0" y="0"/>
                <a:ext cx="453879" cy="465498"/>
              </a:xfrm>
              <a:custGeom>
                <a:avLst/>
                <a:gdLst/>
                <a:ahLst/>
                <a:cxnLst/>
                <a:rect l="l" t="t" r="r" b="b"/>
                <a:pathLst>
                  <a:path w="453879" h="465498">
                    <a:moveTo>
                      <a:pt x="0" y="0"/>
                    </a:moveTo>
                    <a:lnTo>
                      <a:pt x="453879" y="0"/>
                    </a:lnTo>
                    <a:lnTo>
                      <a:pt x="453879" y="465498"/>
                    </a:lnTo>
                    <a:lnTo>
                      <a:pt x="0" y="465498"/>
                    </a:lnTo>
                    <a:close/>
                  </a:path>
                </a:pathLst>
              </a:custGeom>
              <a:solidFill>
                <a:srgbClr val="DE8014"/>
              </a:solidFill>
              <a:ln w="19050" cap="sq">
                <a:solidFill>
                  <a:srgbClr val="03306B"/>
                </a:solidFill>
                <a:prstDash val="solid"/>
                <a:miter/>
              </a:ln>
            </p:spPr>
            <p:txBody>
              <a:bodyPr/>
              <a:lstStyle/>
              <a:p>
                <a:endParaRPr lang="en-US"/>
              </a:p>
            </p:txBody>
          </p:sp>
          <p:sp>
            <p:nvSpPr>
              <p:cNvPr id="39" name="TextBox 39"/>
              <p:cNvSpPr txBox="1"/>
              <p:nvPr/>
            </p:nvSpPr>
            <p:spPr>
              <a:xfrm>
                <a:off x="0" y="-28575"/>
                <a:ext cx="453879" cy="494073"/>
              </a:xfrm>
              <a:prstGeom prst="rect">
                <a:avLst/>
              </a:prstGeom>
            </p:spPr>
            <p:txBody>
              <a:bodyPr lIns="44880" tIns="44880" rIns="44880" bIns="44880" rtlCol="0" anchor="ctr"/>
              <a:lstStyle/>
              <a:p>
                <a:pPr algn="ctr">
                  <a:lnSpc>
                    <a:spcPts val="2099"/>
                  </a:lnSpc>
                </a:pPr>
                <a:endParaRPr/>
              </a:p>
            </p:txBody>
          </p:sp>
        </p:grpSp>
        <p:sp>
          <p:nvSpPr>
            <p:cNvPr id="40" name="TextBox 40"/>
            <p:cNvSpPr txBox="1"/>
            <p:nvPr/>
          </p:nvSpPr>
          <p:spPr>
            <a:xfrm>
              <a:off x="775544" y="7213385"/>
              <a:ext cx="2047368"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Review from admin login</a:t>
              </a:r>
            </a:p>
          </p:txBody>
        </p:sp>
        <p:sp>
          <p:nvSpPr>
            <p:cNvPr id="41" name="TextBox 41"/>
            <p:cNvSpPr txBox="1"/>
            <p:nvPr/>
          </p:nvSpPr>
          <p:spPr>
            <a:xfrm>
              <a:off x="475605" y="9498174"/>
              <a:ext cx="2647246"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Onboarding Satus is </a:t>
              </a:r>
            </a:p>
            <a:p>
              <a:pPr algn="ctr">
                <a:lnSpc>
                  <a:spcPts val="1855"/>
                </a:lnSpc>
              </a:pPr>
              <a:r>
                <a:rPr lang="en-US" sz="1325" b="1">
                  <a:solidFill>
                    <a:srgbClr val="1A3673"/>
                  </a:solidFill>
                  <a:latin typeface="Canva Sans Bold"/>
                  <a:ea typeface="Canva Sans Bold"/>
                  <a:cs typeface="Canva Sans Bold"/>
                  <a:sym typeface="Canva Sans Bold"/>
                </a:rPr>
                <a:t>APPROVED</a:t>
              </a:r>
            </a:p>
          </p:txBody>
        </p:sp>
        <p:sp>
          <p:nvSpPr>
            <p:cNvPr id="42" name="TextBox 42"/>
            <p:cNvSpPr txBox="1"/>
            <p:nvPr/>
          </p:nvSpPr>
          <p:spPr>
            <a:xfrm>
              <a:off x="4697245" y="7242514"/>
              <a:ext cx="2647246"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Delete the metadata entry </a:t>
              </a:r>
            </a:p>
          </p:txBody>
        </p:sp>
        <p:sp>
          <p:nvSpPr>
            <p:cNvPr id="43" name="TextBox 43"/>
            <p:cNvSpPr txBox="1"/>
            <p:nvPr/>
          </p:nvSpPr>
          <p:spPr>
            <a:xfrm>
              <a:off x="3867388" y="2341223"/>
              <a:ext cx="2647246"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Retrive again and update</a:t>
              </a:r>
            </a:p>
          </p:txBody>
        </p:sp>
        <p:sp>
          <p:nvSpPr>
            <p:cNvPr id="44" name="TextBox 44"/>
            <p:cNvSpPr txBox="1"/>
            <p:nvPr/>
          </p:nvSpPr>
          <p:spPr>
            <a:xfrm>
              <a:off x="1977867" y="8680941"/>
              <a:ext cx="2647246" cy="286633"/>
            </a:xfrm>
            <a:prstGeom prst="rect">
              <a:avLst/>
            </a:prstGeom>
          </p:spPr>
          <p:txBody>
            <a:bodyPr lIns="0" tIns="0" rIns="0" bIns="0" rtlCol="0" anchor="t">
              <a:spAutoFit/>
            </a:bodyPr>
            <a:lstStyle/>
            <a:p>
              <a:pPr algn="l">
                <a:lnSpc>
                  <a:spcPts val="1855"/>
                </a:lnSpc>
              </a:pPr>
              <a:r>
                <a:rPr lang="en-US" sz="1325" b="1">
                  <a:solidFill>
                    <a:srgbClr val="FFFFFF"/>
                  </a:solidFill>
                  <a:latin typeface="Canva Sans Bold"/>
                  <a:ea typeface="Canva Sans Bold"/>
                  <a:cs typeface="Canva Sans Bold"/>
                  <a:sym typeface="Canva Sans Bold"/>
                </a:rPr>
                <a:t>Approve</a:t>
              </a:r>
            </a:p>
          </p:txBody>
        </p:sp>
        <p:sp>
          <p:nvSpPr>
            <p:cNvPr id="45" name="TextBox 45"/>
            <p:cNvSpPr txBox="1"/>
            <p:nvPr/>
          </p:nvSpPr>
          <p:spPr>
            <a:xfrm>
              <a:off x="2724077" y="6988987"/>
              <a:ext cx="915734" cy="286633"/>
            </a:xfrm>
            <a:prstGeom prst="rect">
              <a:avLst/>
            </a:prstGeom>
          </p:spPr>
          <p:txBody>
            <a:bodyPr lIns="0" tIns="0" rIns="0" bIns="0" rtlCol="0" anchor="t">
              <a:spAutoFit/>
            </a:bodyPr>
            <a:lstStyle/>
            <a:p>
              <a:pPr algn="l">
                <a:lnSpc>
                  <a:spcPts val="1855"/>
                </a:lnSpc>
              </a:pPr>
              <a:r>
                <a:rPr lang="en-US" sz="1325" b="1">
                  <a:solidFill>
                    <a:srgbClr val="FFFFFF"/>
                  </a:solidFill>
                  <a:latin typeface="Canva Sans Bold"/>
                  <a:ea typeface="Canva Sans Bold"/>
                  <a:cs typeface="Canva Sans Bold"/>
                  <a:sym typeface="Canva Sans Bold"/>
                </a:rPr>
                <a:t>Reject</a:t>
              </a:r>
            </a:p>
          </p:txBody>
        </p:sp>
        <p:sp>
          <p:nvSpPr>
            <p:cNvPr id="46" name="TextBox 46"/>
            <p:cNvSpPr txBox="1"/>
            <p:nvPr/>
          </p:nvSpPr>
          <p:spPr>
            <a:xfrm>
              <a:off x="1907178" y="3828363"/>
              <a:ext cx="915734" cy="286633"/>
            </a:xfrm>
            <a:prstGeom prst="rect">
              <a:avLst/>
            </a:prstGeom>
          </p:spPr>
          <p:txBody>
            <a:bodyPr lIns="0" tIns="0" rIns="0" bIns="0" rtlCol="0" anchor="t">
              <a:spAutoFit/>
            </a:bodyPr>
            <a:lstStyle/>
            <a:p>
              <a:pPr algn="l">
                <a:lnSpc>
                  <a:spcPts val="1855"/>
                </a:lnSpc>
              </a:pPr>
              <a:r>
                <a:rPr lang="en-US" sz="1325" b="1">
                  <a:solidFill>
                    <a:srgbClr val="FFFFFF"/>
                  </a:solidFill>
                  <a:latin typeface="Canva Sans Bold"/>
                  <a:ea typeface="Canva Sans Bold"/>
                  <a:cs typeface="Canva Sans Bold"/>
                  <a:sym typeface="Canva Sans Bold"/>
                </a:rPr>
                <a:t>Submit</a:t>
              </a:r>
            </a:p>
          </p:txBody>
        </p:sp>
        <p:sp>
          <p:nvSpPr>
            <p:cNvPr id="47" name="TextBox 47"/>
            <p:cNvSpPr txBox="1"/>
            <p:nvPr/>
          </p:nvSpPr>
          <p:spPr>
            <a:xfrm>
              <a:off x="2611775" y="2088775"/>
              <a:ext cx="915734" cy="286633"/>
            </a:xfrm>
            <a:prstGeom prst="rect">
              <a:avLst/>
            </a:prstGeom>
          </p:spPr>
          <p:txBody>
            <a:bodyPr lIns="0" tIns="0" rIns="0" bIns="0" rtlCol="0" anchor="t">
              <a:spAutoFit/>
            </a:bodyPr>
            <a:lstStyle/>
            <a:p>
              <a:pPr algn="l">
                <a:lnSpc>
                  <a:spcPts val="1855"/>
                </a:lnSpc>
              </a:pPr>
              <a:r>
                <a:rPr lang="en-US" sz="1325" b="1">
                  <a:solidFill>
                    <a:srgbClr val="FFFFFF"/>
                  </a:solidFill>
                  <a:latin typeface="Canva Sans Bold"/>
                  <a:ea typeface="Canva Sans Bold"/>
                  <a:cs typeface="Canva Sans Bold"/>
                  <a:sym typeface="Canva Sans Bold"/>
                </a:rPr>
                <a:t>Save</a:t>
              </a:r>
            </a:p>
          </p:txBody>
        </p:sp>
      </p:grpSp>
      <p:grpSp>
        <p:nvGrpSpPr>
          <p:cNvPr id="48" name="Group 48"/>
          <p:cNvGrpSpPr/>
          <p:nvPr/>
        </p:nvGrpSpPr>
        <p:grpSpPr>
          <a:xfrm>
            <a:off x="0" y="0"/>
            <a:ext cx="18288000" cy="1334246"/>
            <a:chOff x="0" y="0"/>
            <a:chExt cx="4816593" cy="351406"/>
          </a:xfrm>
        </p:grpSpPr>
        <p:sp>
          <p:nvSpPr>
            <p:cNvPr id="49" name="Freeform 49"/>
            <p:cNvSpPr/>
            <p:nvPr/>
          </p:nvSpPr>
          <p:spPr>
            <a:xfrm>
              <a:off x="0" y="0"/>
              <a:ext cx="4816592" cy="351406"/>
            </a:xfrm>
            <a:custGeom>
              <a:avLst/>
              <a:gdLst/>
              <a:ahLst/>
              <a:cxnLst/>
              <a:rect l="l" t="t" r="r" b="b"/>
              <a:pathLst>
                <a:path w="4816592" h="351406">
                  <a:moveTo>
                    <a:pt x="0" y="0"/>
                  </a:moveTo>
                  <a:lnTo>
                    <a:pt x="4816592" y="0"/>
                  </a:lnTo>
                  <a:lnTo>
                    <a:pt x="4816592" y="351406"/>
                  </a:lnTo>
                  <a:lnTo>
                    <a:pt x="0" y="351406"/>
                  </a:lnTo>
                  <a:close/>
                </a:path>
              </a:pathLst>
            </a:custGeom>
            <a:solidFill>
              <a:srgbClr val="FFFFFF"/>
            </a:solidFill>
          </p:spPr>
          <p:txBody>
            <a:bodyPr/>
            <a:lstStyle/>
            <a:p>
              <a:endParaRPr lang="en-US"/>
            </a:p>
          </p:txBody>
        </p:sp>
        <p:sp>
          <p:nvSpPr>
            <p:cNvPr id="50" name="TextBox 50"/>
            <p:cNvSpPr txBox="1"/>
            <p:nvPr/>
          </p:nvSpPr>
          <p:spPr>
            <a:xfrm>
              <a:off x="0" y="-28575"/>
              <a:ext cx="4816593" cy="379981"/>
            </a:xfrm>
            <a:prstGeom prst="rect">
              <a:avLst/>
            </a:prstGeom>
          </p:spPr>
          <p:txBody>
            <a:bodyPr lIns="50800" tIns="50800" rIns="50800" bIns="50800" rtlCol="0" anchor="ctr"/>
            <a:lstStyle/>
            <a:p>
              <a:pPr algn="ctr">
                <a:lnSpc>
                  <a:spcPts val="2100"/>
                </a:lnSpc>
              </a:pPr>
              <a:endParaRPr/>
            </a:p>
          </p:txBody>
        </p:sp>
      </p:grpSp>
      <p:sp>
        <p:nvSpPr>
          <p:cNvPr id="51" name="TextBox 51"/>
          <p:cNvSpPr txBox="1"/>
          <p:nvPr/>
        </p:nvSpPr>
        <p:spPr>
          <a:xfrm>
            <a:off x="1894447" y="3063249"/>
            <a:ext cx="8583809" cy="6118225"/>
          </a:xfrm>
          <a:prstGeom prst="rect">
            <a:avLst/>
          </a:prstGeom>
        </p:spPr>
        <p:txBody>
          <a:bodyPr lIns="0" tIns="0" rIns="0" bIns="0" rtlCol="0" anchor="t">
            <a:spAutoFit/>
          </a:bodyPr>
          <a:lstStyle/>
          <a:p>
            <a:pPr algn="l">
              <a:lnSpc>
                <a:spcPts val="3499"/>
              </a:lnSpc>
            </a:pPr>
            <a:r>
              <a:rPr lang="en-US" sz="2499" b="1">
                <a:solidFill>
                  <a:srgbClr val="1A3673"/>
                </a:solidFill>
                <a:latin typeface="Canva Sans Bold"/>
                <a:ea typeface="Canva Sans Bold"/>
                <a:cs typeface="Canva Sans Bold"/>
                <a:sym typeface="Canva Sans Bold"/>
              </a:rPr>
              <a:t>Dynamic Rendering:</a:t>
            </a:r>
            <a:r>
              <a:rPr lang="en-US" sz="2499">
                <a:solidFill>
                  <a:srgbClr val="1A3673"/>
                </a:solidFill>
                <a:latin typeface="Canva Sans"/>
                <a:ea typeface="Canva Sans"/>
                <a:cs typeface="Canva Sans"/>
                <a:sym typeface="Canva Sans"/>
              </a:rPr>
              <a:t> Forms are fully driven by JSON schemas for flexibility.</a:t>
            </a:r>
          </a:p>
          <a:p>
            <a:pPr algn="l">
              <a:lnSpc>
                <a:spcPts val="3499"/>
              </a:lnSpc>
            </a:pPr>
            <a:endParaRPr lang="en-US" sz="2499">
              <a:solidFill>
                <a:srgbClr val="1A3673"/>
              </a:solidFill>
              <a:latin typeface="Canva Sans"/>
              <a:ea typeface="Canva Sans"/>
              <a:cs typeface="Canva Sans"/>
              <a:sym typeface="Canva Sans"/>
            </a:endParaRPr>
          </a:p>
          <a:p>
            <a:pPr algn="l">
              <a:lnSpc>
                <a:spcPts val="3499"/>
              </a:lnSpc>
            </a:pPr>
            <a:r>
              <a:rPr lang="en-US" sz="2499" b="1">
                <a:solidFill>
                  <a:srgbClr val="1A3673"/>
                </a:solidFill>
                <a:latin typeface="Canva Sans Bold"/>
                <a:ea typeface="Canva Sans Bold"/>
                <a:cs typeface="Canva Sans Bold"/>
                <a:sym typeface="Canva Sans Bold"/>
              </a:rPr>
              <a:t>Audit-Friendly:</a:t>
            </a:r>
            <a:r>
              <a:rPr lang="en-US" sz="2499">
                <a:solidFill>
                  <a:srgbClr val="1A3673"/>
                </a:solidFill>
                <a:latin typeface="Canva Sans"/>
                <a:ea typeface="Canva Sans"/>
                <a:cs typeface="Canva Sans"/>
                <a:sym typeface="Canva Sans"/>
              </a:rPr>
              <a:t> Every status change is logged in metadata.</a:t>
            </a:r>
          </a:p>
          <a:p>
            <a:pPr algn="l">
              <a:lnSpc>
                <a:spcPts val="3499"/>
              </a:lnSpc>
            </a:pPr>
            <a:endParaRPr lang="en-US" sz="2499">
              <a:solidFill>
                <a:srgbClr val="1A3673"/>
              </a:solidFill>
              <a:latin typeface="Canva Sans"/>
              <a:ea typeface="Canva Sans"/>
              <a:cs typeface="Canva Sans"/>
              <a:sym typeface="Canva Sans"/>
            </a:endParaRPr>
          </a:p>
          <a:p>
            <a:pPr algn="l">
              <a:lnSpc>
                <a:spcPts val="3499"/>
              </a:lnSpc>
            </a:pPr>
            <a:r>
              <a:rPr lang="en-US" sz="2499" b="1">
                <a:solidFill>
                  <a:srgbClr val="1A3673"/>
                </a:solidFill>
                <a:latin typeface="Canva Sans Bold"/>
                <a:ea typeface="Canva Sans Bold"/>
                <a:cs typeface="Canva Sans Bold"/>
                <a:sym typeface="Canva Sans Bold"/>
              </a:rPr>
              <a:t>Role-Based Access: </a:t>
            </a:r>
            <a:r>
              <a:rPr lang="en-US" sz="2499">
                <a:solidFill>
                  <a:srgbClr val="1A3673"/>
                </a:solidFill>
                <a:latin typeface="Canva Sans"/>
                <a:ea typeface="Canva Sans"/>
                <a:cs typeface="Canva Sans"/>
                <a:sym typeface="Canva Sans"/>
              </a:rPr>
              <a:t>Only admins can approve/reject submitted intakes.</a:t>
            </a:r>
          </a:p>
          <a:p>
            <a:pPr algn="l">
              <a:lnSpc>
                <a:spcPts val="3499"/>
              </a:lnSpc>
            </a:pPr>
            <a:endParaRPr lang="en-US" sz="2499">
              <a:solidFill>
                <a:srgbClr val="1A3673"/>
              </a:solidFill>
              <a:latin typeface="Canva Sans"/>
              <a:ea typeface="Canva Sans"/>
              <a:cs typeface="Canva Sans"/>
              <a:sym typeface="Canva Sans"/>
            </a:endParaRPr>
          </a:p>
          <a:p>
            <a:pPr algn="l">
              <a:lnSpc>
                <a:spcPts val="3499"/>
              </a:lnSpc>
            </a:pPr>
            <a:r>
              <a:rPr lang="en-US" sz="2499" b="1">
                <a:solidFill>
                  <a:srgbClr val="1A3673"/>
                </a:solidFill>
                <a:latin typeface="Canva Sans Bold"/>
                <a:ea typeface="Canva Sans Bold"/>
                <a:cs typeface="Canva Sans Bold"/>
                <a:sym typeface="Canva Sans Bold"/>
              </a:rPr>
              <a:t>Clean Lifecycle:</a:t>
            </a:r>
            <a:r>
              <a:rPr lang="en-US" sz="2499">
                <a:solidFill>
                  <a:srgbClr val="1A3673"/>
                </a:solidFill>
                <a:latin typeface="Canva Sans"/>
                <a:ea typeface="Canva Sans"/>
                <a:cs typeface="Canva Sans"/>
                <a:sym typeface="Canva Sans"/>
              </a:rPr>
              <a:t> Incomplete or rejected forms are auto-removed.</a:t>
            </a:r>
          </a:p>
          <a:p>
            <a:pPr algn="l">
              <a:lnSpc>
                <a:spcPts val="3499"/>
              </a:lnSpc>
            </a:pPr>
            <a:endParaRPr lang="en-US" sz="2499">
              <a:solidFill>
                <a:srgbClr val="1A3673"/>
              </a:solidFill>
              <a:latin typeface="Canva Sans"/>
              <a:ea typeface="Canva Sans"/>
              <a:cs typeface="Canva Sans"/>
              <a:sym typeface="Canva Sans"/>
            </a:endParaRPr>
          </a:p>
          <a:p>
            <a:pPr algn="l">
              <a:lnSpc>
                <a:spcPts val="3499"/>
              </a:lnSpc>
              <a:spcBef>
                <a:spcPct val="0"/>
              </a:spcBef>
            </a:pPr>
            <a:r>
              <a:rPr lang="en-US" sz="2499" b="1">
                <a:solidFill>
                  <a:srgbClr val="1A3673"/>
                </a:solidFill>
                <a:latin typeface="Canva Sans Bold"/>
                <a:ea typeface="Canva Sans Bold"/>
                <a:cs typeface="Canva Sans Bold"/>
                <a:sym typeface="Canva Sans Bold"/>
              </a:rPr>
              <a:t>Scalable:</a:t>
            </a:r>
            <a:r>
              <a:rPr lang="en-US" sz="2499">
                <a:solidFill>
                  <a:srgbClr val="1A3673"/>
                </a:solidFill>
                <a:latin typeface="Canva Sans"/>
                <a:ea typeface="Canva Sans"/>
                <a:cs typeface="Canva Sans"/>
                <a:sym typeface="Canva Sans"/>
              </a:rPr>
              <a:t> New fields or logic can be added without major UI changes.</a:t>
            </a:r>
          </a:p>
        </p:txBody>
      </p:sp>
      <p:grpSp>
        <p:nvGrpSpPr>
          <p:cNvPr id="52" name="Group 52"/>
          <p:cNvGrpSpPr/>
          <p:nvPr/>
        </p:nvGrpSpPr>
        <p:grpSpPr>
          <a:xfrm>
            <a:off x="989310" y="3138684"/>
            <a:ext cx="622226" cy="622226"/>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54" name="TextBox 5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55" name="Freeform 55"/>
          <p:cNvSpPr/>
          <p:nvPr/>
        </p:nvSpPr>
        <p:spPr>
          <a:xfrm>
            <a:off x="1057275" y="3238301"/>
            <a:ext cx="453003" cy="422992"/>
          </a:xfrm>
          <a:custGeom>
            <a:avLst/>
            <a:gdLst/>
            <a:ahLst/>
            <a:cxnLst/>
            <a:rect l="l" t="t" r="r" b="b"/>
            <a:pathLst>
              <a:path w="453003" h="422992">
                <a:moveTo>
                  <a:pt x="0" y="0"/>
                </a:moveTo>
                <a:lnTo>
                  <a:pt x="453003" y="0"/>
                </a:lnTo>
                <a:lnTo>
                  <a:pt x="453003" y="422992"/>
                </a:lnTo>
                <a:lnTo>
                  <a:pt x="0" y="42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6" name="Group 56"/>
          <p:cNvGrpSpPr/>
          <p:nvPr/>
        </p:nvGrpSpPr>
        <p:grpSpPr>
          <a:xfrm>
            <a:off x="989310" y="4419219"/>
            <a:ext cx="622226" cy="622226"/>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58" name="TextBox 58"/>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59" name="Freeform 59"/>
          <p:cNvSpPr/>
          <p:nvPr/>
        </p:nvSpPr>
        <p:spPr>
          <a:xfrm>
            <a:off x="1157123" y="4568042"/>
            <a:ext cx="324580" cy="324580"/>
          </a:xfrm>
          <a:custGeom>
            <a:avLst/>
            <a:gdLst/>
            <a:ahLst/>
            <a:cxnLst/>
            <a:rect l="l" t="t" r="r" b="b"/>
            <a:pathLst>
              <a:path w="324580" h="324580">
                <a:moveTo>
                  <a:pt x="0" y="0"/>
                </a:moveTo>
                <a:lnTo>
                  <a:pt x="324580" y="0"/>
                </a:lnTo>
                <a:lnTo>
                  <a:pt x="324580" y="324580"/>
                </a:lnTo>
                <a:lnTo>
                  <a:pt x="0" y="3245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0" name="TextBox 60"/>
          <p:cNvSpPr txBox="1"/>
          <p:nvPr/>
        </p:nvSpPr>
        <p:spPr>
          <a:xfrm>
            <a:off x="640693" y="335336"/>
            <a:ext cx="9189107" cy="596900"/>
          </a:xfrm>
          <a:prstGeom prst="rect">
            <a:avLst/>
          </a:prstGeom>
        </p:spPr>
        <p:txBody>
          <a:bodyPr wrap="square" lIns="0" tIns="0" rIns="0" bIns="0" rtlCol="0" anchor="t">
            <a:spAutoFit/>
          </a:bodyPr>
          <a:lstStyle/>
          <a:p>
            <a:pPr algn="ctr">
              <a:lnSpc>
                <a:spcPts val="4900"/>
              </a:lnSpc>
            </a:pPr>
            <a:r>
              <a:rPr lang="en-US" sz="3500" b="1" dirty="0">
                <a:solidFill>
                  <a:srgbClr val="1A3673"/>
                </a:solidFill>
                <a:latin typeface="Canva Sans Bold"/>
                <a:ea typeface="Canva Sans Bold"/>
                <a:cs typeface="Canva Sans Bold"/>
                <a:sym typeface="Canva Sans Bold"/>
              </a:rPr>
              <a:t>JSON BASED RENDERING WORKFLOW</a:t>
            </a:r>
          </a:p>
        </p:txBody>
      </p:sp>
      <p:sp>
        <p:nvSpPr>
          <p:cNvPr id="61" name="TextBox 61"/>
          <p:cNvSpPr txBox="1"/>
          <p:nvPr/>
        </p:nvSpPr>
        <p:spPr>
          <a:xfrm>
            <a:off x="1087029" y="1948823"/>
            <a:ext cx="3102360" cy="495301"/>
          </a:xfrm>
          <a:prstGeom prst="rect">
            <a:avLst/>
          </a:prstGeom>
        </p:spPr>
        <p:txBody>
          <a:bodyPr lIns="0" tIns="0" rIns="0" bIns="0" rtlCol="0" anchor="t">
            <a:spAutoFit/>
          </a:bodyPr>
          <a:lstStyle/>
          <a:p>
            <a:pPr algn="l">
              <a:lnSpc>
                <a:spcPts val="4199"/>
              </a:lnSpc>
              <a:spcBef>
                <a:spcPct val="0"/>
              </a:spcBef>
            </a:pPr>
            <a:r>
              <a:rPr lang="en-US" sz="2999" b="1">
                <a:solidFill>
                  <a:srgbClr val="1A3673"/>
                </a:solidFill>
                <a:latin typeface="Canva Sans Bold"/>
                <a:ea typeface="Canva Sans Bold"/>
                <a:cs typeface="Canva Sans Bold"/>
                <a:sym typeface="Canva Sans Bold"/>
              </a:rPr>
              <a:t>Key Highlights</a:t>
            </a:r>
          </a:p>
        </p:txBody>
      </p:sp>
      <p:grpSp>
        <p:nvGrpSpPr>
          <p:cNvPr id="62" name="Group 62"/>
          <p:cNvGrpSpPr/>
          <p:nvPr/>
        </p:nvGrpSpPr>
        <p:grpSpPr>
          <a:xfrm>
            <a:off x="989310" y="5698670"/>
            <a:ext cx="622226" cy="622226"/>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64" name="TextBox 6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65" name="Freeform 65"/>
          <p:cNvSpPr/>
          <p:nvPr/>
        </p:nvSpPr>
        <p:spPr>
          <a:xfrm>
            <a:off x="1098324" y="5803445"/>
            <a:ext cx="404200" cy="395610"/>
          </a:xfrm>
          <a:custGeom>
            <a:avLst/>
            <a:gdLst/>
            <a:ahLst/>
            <a:cxnLst/>
            <a:rect l="l" t="t" r="r" b="b"/>
            <a:pathLst>
              <a:path w="404200" h="395610">
                <a:moveTo>
                  <a:pt x="0" y="0"/>
                </a:moveTo>
                <a:lnTo>
                  <a:pt x="404199" y="0"/>
                </a:lnTo>
                <a:lnTo>
                  <a:pt x="404199" y="395610"/>
                </a:lnTo>
                <a:lnTo>
                  <a:pt x="0" y="395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6" name="Group 66"/>
          <p:cNvGrpSpPr/>
          <p:nvPr/>
        </p:nvGrpSpPr>
        <p:grpSpPr>
          <a:xfrm>
            <a:off x="1008300" y="7082896"/>
            <a:ext cx="622226" cy="622226"/>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68" name="TextBox 68"/>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69" name="Freeform 69"/>
          <p:cNvSpPr/>
          <p:nvPr/>
        </p:nvSpPr>
        <p:spPr>
          <a:xfrm>
            <a:off x="1106904" y="7181499"/>
            <a:ext cx="425020" cy="425020"/>
          </a:xfrm>
          <a:custGeom>
            <a:avLst/>
            <a:gdLst/>
            <a:ahLst/>
            <a:cxnLst/>
            <a:rect l="l" t="t" r="r" b="b"/>
            <a:pathLst>
              <a:path w="425020" h="425020">
                <a:moveTo>
                  <a:pt x="0" y="0"/>
                </a:moveTo>
                <a:lnTo>
                  <a:pt x="425019" y="0"/>
                </a:lnTo>
                <a:lnTo>
                  <a:pt x="425019" y="425020"/>
                </a:lnTo>
                <a:lnTo>
                  <a:pt x="0" y="4250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70" name="Group 70"/>
          <p:cNvGrpSpPr/>
          <p:nvPr/>
        </p:nvGrpSpPr>
        <p:grpSpPr>
          <a:xfrm>
            <a:off x="1038114" y="8362347"/>
            <a:ext cx="622226" cy="622226"/>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72" name="TextBox 72"/>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73" name="Freeform 73"/>
          <p:cNvSpPr/>
          <p:nvPr/>
        </p:nvSpPr>
        <p:spPr>
          <a:xfrm>
            <a:off x="1168543" y="8479697"/>
            <a:ext cx="361369" cy="387527"/>
          </a:xfrm>
          <a:custGeom>
            <a:avLst/>
            <a:gdLst/>
            <a:ahLst/>
            <a:cxnLst/>
            <a:rect l="l" t="t" r="r" b="b"/>
            <a:pathLst>
              <a:path w="361369" h="387527">
                <a:moveTo>
                  <a:pt x="0" y="0"/>
                </a:moveTo>
                <a:lnTo>
                  <a:pt x="361369" y="0"/>
                </a:lnTo>
                <a:lnTo>
                  <a:pt x="361369" y="387527"/>
                </a:lnTo>
                <a:lnTo>
                  <a:pt x="0" y="3875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4" name="Freeform 74" descr="Elevance Health's logo"/>
          <p:cNvSpPr/>
          <p:nvPr/>
        </p:nvSpPr>
        <p:spPr>
          <a:xfrm>
            <a:off x="15335389" y="102135"/>
            <a:ext cx="2654243" cy="1129977"/>
          </a:xfrm>
          <a:custGeom>
            <a:avLst/>
            <a:gdLst/>
            <a:ahLst/>
            <a:cxnLst/>
            <a:rect l="l" t="t" r="r" b="b"/>
            <a:pathLst>
              <a:path w="2654243" h="1129977">
                <a:moveTo>
                  <a:pt x="0" y="0"/>
                </a:moveTo>
                <a:lnTo>
                  <a:pt x="2654243" y="0"/>
                </a:lnTo>
                <a:lnTo>
                  <a:pt x="2654243" y="1129976"/>
                </a:lnTo>
                <a:lnTo>
                  <a:pt x="0" y="11299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306B"/>
        </a:solidFill>
        <a:effectLst/>
      </p:bgPr>
    </p:bg>
    <p:spTree>
      <p:nvGrpSpPr>
        <p:cNvPr id="1" name=""/>
        <p:cNvGrpSpPr/>
        <p:nvPr/>
      </p:nvGrpSpPr>
      <p:grpSpPr>
        <a:xfrm>
          <a:off x="0" y="0"/>
          <a:ext cx="0" cy="0"/>
          <a:chOff x="0" y="0"/>
          <a:chExt cx="0" cy="0"/>
        </a:xfrm>
      </p:grpSpPr>
      <p:grpSp>
        <p:nvGrpSpPr>
          <p:cNvPr id="2" name="Group 2"/>
          <p:cNvGrpSpPr/>
          <p:nvPr/>
        </p:nvGrpSpPr>
        <p:grpSpPr>
          <a:xfrm>
            <a:off x="523935" y="1756788"/>
            <a:ext cx="17240130" cy="8097217"/>
            <a:chOff x="0" y="0"/>
            <a:chExt cx="4540610" cy="2132600"/>
          </a:xfrm>
        </p:grpSpPr>
        <p:sp>
          <p:nvSpPr>
            <p:cNvPr id="3" name="Freeform 3"/>
            <p:cNvSpPr/>
            <p:nvPr/>
          </p:nvSpPr>
          <p:spPr>
            <a:xfrm>
              <a:off x="0" y="0"/>
              <a:ext cx="4540610" cy="2132600"/>
            </a:xfrm>
            <a:custGeom>
              <a:avLst/>
              <a:gdLst/>
              <a:ahLst/>
              <a:cxnLst/>
              <a:rect l="l" t="t" r="r" b="b"/>
              <a:pathLst>
                <a:path w="4540610" h="2132600">
                  <a:moveTo>
                    <a:pt x="13472" y="0"/>
                  </a:moveTo>
                  <a:lnTo>
                    <a:pt x="4527138" y="0"/>
                  </a:lnTo>
                  <a:cubicBezTo>
                    <a:pt x="4530711" y="0"/>
                    <a:pt x="4534138" y="1419"/>
                    <a:pt x="4536665" y="3946"/>
                  </a:cubicBezTo>
                  <a:cubicBezTo>
                    <a:pt x="4539191" y="6472"/>
                    <a:pt x="4540610" y="9899"/>
                    <a:pt x="4540610" y="13472"/>
                  </a:cubicBezTo>
                  <a:lnTo>
                    <a:pt x="4540610" y="2119129"/>
                  </a:lnTo>
                  <a:cubicBezTo>
                    <a:pt x="4540610" y="2122701"/>
                    <a:pt x="4539191" y="2126128"/>
                    <a:pt x="4536665" y="2128655"/>
                  </a:cubicBezTo>
                  <a:cubicBezTo>
                    <a:pt x="4534138" y="2131181"/>
                    <a:pt x="4530711" y="2132600"/>
                    <a:pt x="4527138" y="2132600"/>
                  </a:cubicBezTo>
                  <a:lnTo>
                    <a:pt x="13472" y="2132600"/>
                  </a:lnTo>
                  <a:cubicBezTo>
                    <a:pt x="9899" y="2132600"/>
                    <a:pt x="6472" y="2131181"/>
                    <a:pt x="3946" y="2128655"/>
                  </a:cubicBezTo>
                  <a:cubicBezTo>
                    <a:pt x="1419" y="2126128"/>
                    <a:pt x="0" y="2122701"/>
                    <a:pt x="0" y="2119129"/>
                  </a:cubicBezTo>
                  <a:lnTo>
                    <a:pt x="0" y="13472"/>
                  </a:lnTo>
                  <a:cubicBezTo>
                    <a:pt x="0" y="9899"/>
                    <a:pt x="1419" y="6472"/>
                    <a:pt x="3946" y="3946"/>
                  </a:cubicBezTo>
                  <a:cubicBezTo>
                    <a:pt x="6472" y="1419"/>
                    <a:pt x="9899" y="0"/>
                    <a:pt x="13472"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28575"/>
              <a:ext cx="4540610" cy="2161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0" y="0"/>
            <a:ext cx="18288000" cy="1334246"/>
            <a:chOff x="0" y="0"/>
            <a:chExt cx="4816593" cy="351406"/>
          </a:xfrm>
        </p:grpSpPr>
        <p:sp>
          <p:nvSpPr>
            <p:cNvPr id="6" name="Freeform 6"/>
            <p:cNvSpPr/>
            <p:nvPr/>
          </p:nvSpPr>
          <p:spPr>
            <a:xfrm>
              <a:off x="0" y="0"/>
              <a:ext cx="4816592" cy="351406"/>
            </a:xfrm>
            <a:custGeom>
              <a:avLst/>
              <a:gdLst/>
              <a:ahLst/>
              <a:cxnLst/>
              <a:rect l="l" t="t" r="r" b="b"/>
              <a:pathLst>
                <a:path w="4816592" h="351406">
                  <a:moveTo>
                    <a:pt x="0" y="0"/>
                  </a:moveTo>
                  <a:lnTo>
                    <a:pt x="4816592" y="0"/>
                  </a:lnTo>
                  <a:lnTo>
                    <a:pt x="4816592" y="351406"/>
                  </a:lnTo>
                  <a:lnTo>
                    <a:pt x="0" y="351406"/>
                  </a:lnTo>
                  <a:close/>
                </a:path>
              </a:pathLst>
            </a:custGeom>
            <a:solidFill>
              <a:srgbClr val="FFFFFF"/>
            </a:solidFill>
          </p:spPr>
          <p:txBody>
            <a:bodyPr/>
            <a:lstStyle/>
            <a:p>
              <a:endParaRPr lang="en-US"/>
            </a:p>
          </p:txBody>
        </p:sp>
        <p:sp>
          <p:nvSpPr>
            <p:cNvPr id="7" name="TextBox 7"/>
            <p:cNvSpPr txBox="1"/>
            <p:nvPr/>
          </p:nvSpPr>
          <p:spPr>
            <a:xfrm>
              <a:off x="0" y="-38100"/>
              <a:ext cx="4816593" cy="389506"/>
            </a:xfrm>
            <a:prstGeom prst="rect">
              <a:avLst/>
            </a:prstGeom>
          </p:spPr>
          <p:txBody>
            <a:bodyPr lIns="50800" tIns="50800" rIns="50800" bIns="50800" rtlCol="0" anchor="ctr"/>
            <a:lstStyle/>
            <a:p>
              <a:pPr algn="ctr">
                <a:lnSpc>
                  <a:spcPts val="2100"/>
                </a:lnSpc>
              </a:pPr>
              <a:endParaRPr/>
            </a:p>
          </p:txBody>
        </p:sp>
      </p:grpSp>
      <p:sp>
        <p:nvSpPr>
          <p:cNvPr id="8" name="Freeform 8" descr="Elevance Health's logo"/>
          <p:cNvSpPr/>
          <p:nvPr/>
        </p:nvSpPr>
        <p:spPr>
          <a:xfrm>
            <a:off x="15335389" y="102135"/>
            <a:ext cx="2654243" cy="1129977"/>
          </a:xfrm>
          <a:custGeom>
            <a:avLst/>
            <a:gdLst/>
            <a:ahLst/>
            <a:cxnLst/>
            <a:rect l="l" t="t" r="r" b="b"/>
            <a:pathLst>
              <a:path w="2654243" h="1129977">
                <a:moveTo>
                  <a:pt x="0" y="0"/>
                </a:moveTo>
                <a:lnTo>
                  <a:pt x="2654243" y="0"/>
                </a:lnTo>
                <a:lnTo>
                  <a:pt x="2654243" y="1129976"/>
                </a:lnTo>
                <a:lnTo>
                  <a:pt x="0" y="1129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456256" y="2062536"/>
            <a:ext cx="7124675" cy="1289519"/>
            <a:chOff x="0" y="0"/>
            <a:chExt cx="9499567" cy="1719359"/>
          </a:xfrm>
        </p:grpSpPr>
        <p:sp>
          <p:nvSpPr>
            <p:cNvPr id="10" name="Freeform 10"/>
            <p:cNvSpPr/>
            <p:nvPr/>
          </p:nvSpPr>
          <p:spPr>
            <a:xfrm>
              <a:off x="669919" y="997753"/>
              <a:ext cx="618871" cy="618871"/>
            </a:xfrm>
            <a:custGeom>
              <a:avLst/>
              <a:gdLst/>
              <a:ahLst/>
              <a:cxnLst/>
              <a:rect l="l" t="t" r="r" b="b"/>
              <a:pathLst>
                <a:path w="618871" h="618871">
                  <a:moveTo>
                    <a:pt x="0" y="0"/>
                  </a:moveTo>
                  <a:lnTo>
                    <a:pt x="618871" y="0"/>
                  </a:lnTo>
                  <a:lnTo>
                    <a:pt x="618871" y="618871"/>
                  </a:lnTo>
                  <a:lnTo>
                    <a:pt x="0" y="618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2469288" y="1067727"/>
              <a:ext cx="521306" cy="651632"/>
            </a:xfrm>
            <a:custGeom>
              <a:avLst/>
              <a:gdLst/>
              <a:ahLst/>
              <a:cxnLst/>
              <a:rect l="l" t="t" r="r" b="b"/>
              <a:pathLst>
                <a:path w="521306" h="651632">
                  <a:moveTo>
                    <a:pt x="0" y="0"/>
                  </a:moveTo>
                  <a:lnTo>
                    <a:pt x="521306" y="0"/>
                  </a:lnTo>
                  <a:lnTo>
                    <a:pt x="521306" y="651632"/>
                  </a:lnTo>
                  <a:lnTo>
                    <a:pt x="0" y="6516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4223497" y="1067727"/>
              <a:ext cx="1033075" cy="651632"/>
            </a:xfrm>
            <a:custGeom>
              <a:avLst/>
              <a:gdLst/>
              <a:ahLst/>
              <a:cxnLst/>
              <a:rect l="l" t="t" r="r" b="b"/>
              <a:pathLst>
                <a:path w="1033075" h="651632">
                  <a:moveTo>
                    <a:pt x="0" y="0"/>
                  </a:moveTo>
                  <a:lnTo>
                    <a:pt x="1033075" y="0"/>
                  </a:lnTo>
                  <a:lnTo>
                    <a:pt x="1033075" y="651632"/>
                  </a:lnTo>
                  <a:lnTo>
                    <a:pt x="0" y="651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6338044" y="978337"/>
              <a:ext cx="741022" cy="741022"/>
            </a:xfrm>
            <a:custGeom>
              <a:avLst/>
              <a:gdLst/>
              <a:ahLst/>
              <a:cxnLst/>
              <a:rect l="l" t="t" r="r" b="b"/>
              <a:pathLst>
                <a:path w="741022" h="741022">
                  <a:moveTo>
                    <a:pt x="0" y="0"/>
                  </a:moveTo>
                  <a:lnTo>
                    <a:pt x="741021" y="0"/>
                  </a:lnTo>
                  <a:lnTo>
                    <a:pt x="741021" y="741022"/>
                  </a:lnTo>
                  <a:lnTo>
                    <a:pt x="0" y="7410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a:off x="1657075" y="1228433"/>
              <a:ext cx="443927" cy="240830"/>
            </a:xfrm>
            <a:custGeom>
              <a:avLst/>
              <a:gdLst/>
              <a:ahLst/>
              <a:cxnLst/>
              <a:rect l="l" t="t" r="r" b="b"/>
              <a:pathLst>
                <a:path w="443927" h="240830">
                  <a:moveTo>
                    <a:pt x="0" y="0"/>
                  </a:moveTo>
                  <a:lnTo>
                    <a:pt x="443928" y="0"/>
                  </a:lnTo>
                  <a:lnTo>
                    <a:pt x="443928" y="240831"/>
                  </a:lnTo>
                  <a:lnTo>
                    <a:pt x="0" y="2408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Freeform 15"/>
            <p:cNvSpPr/>
            <p:nvPr/>
          </p:nvSpPr>
          <p:spPr>
            <a:xfrm>
              <a:off x="3385082" y="1228433"/>
              <a:ext cx="443927" cy="240830"/>
            </a:xfrm>
            <a:custGeom>
              <a:avLst/>
              <a:gdLst/>
              <a:ahLst/>
              <a:cxnLst/>
              <a:rect l="l" t="t" r="r" b="b"/>
              <a:pathLst>
                <a:path w="443927" h="240830">
                  <a:moveTo>
                    <a:pt x="0" y="0"/>
                  </a:moveTo>
                  <a:lnTo>
                    <a:pt x="443927" y="0"/>
                  </a:lnTo>
                  <a:lnTo>
                    <a:pt x="443927" y="240831"/>
                  </a:lnTo>
                  <a:lnTo>
                    <a:pt x="0" y="2408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5496093" y="1228433"/>
              <a:ext cx="443927" cy="240830"/>
            </a:xfrm>
            <a:custGeom>
              <a:avLst/>
              <a:gdLst/>
              <a:ahLst/>
              <a:cxnLst/>
              <a:rect l="l" t="t" r="r" b="b"/>
              <a:pathLst>
                <a:path w="443927" h="240830">
                  <a:moveTo>
                    <a:pt x="0" y="0"/>
                  </a:moveTo>
                  <a:lnTo>
                    <a:pt x="443927" y="0"/>
                  </a:lnTo>
                  <a:lnTo>
                    <a:pt x="443927" y="240831"/>
                  </a:lnTo>
                  <a:lnTo>
                    <a:pt x="0" y="2408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TextBox 17"/>
            <p:cNvSpPr txBox="1"/>
            <p:nvPr/>
          </p:nvSpPr>
          <p:spPr>
            <a:xfrm>
              <a:off x="0" y="-66675"/>
              <a:ext cx="9499567" cy="773642"/>
            </a:xfrm>
            <a:prstGeom prst="rect">
              <a:avLst/>
            </a:prstGeom>
          </p:spPr>
          <p:txBody>
            <a:bodyPr lIns="0" tIns="0" rIns="0" bIns="0" rtlCol="0" anchor="t">
              <a:spAutoFit/>
            </a:bodyPr>
            <a:lstStyle/>
            <a:p>
              <a:pPr algn="l">
                <a:lnSpc>
                  <a:spcPts val="4900"/>
                </a:lnSpc>
              </a:pPr>
              <a:r>
                <a:rPr lang="en-US" sz="3500" b="1">
                  <a:solidFill>
                    <a:srgbClr val="1A3673"/>
                  </a:solidFill>
                  <a:latin typeface="Canva Sans Bold"/>
                  <a:ea typeface="Canva Sans Bold"/>
                  <a:cs typeface="Canva Sans Bold"/>
                  <a:sym typeface="Canva Sans Bold"/>
                </a:rPr>
                <a:t>STATUS LIFE CYCLE  TABLE</a:t>
              </a:r>
            </a:p>
          </p:txBody>
        </p:sp>
      </p:grpSp>
      <p:grpSp>
        <p:nvGrpSpPr>
          <p:cNvPr id="18" name="Group 18"/>
          <p:cNvGrpSpPr/>
          <p:nvPr/>
        </p:nvGrpSpPr>
        <p:grpSpPr>
          <a:xfrm>
            <a:off x="1028700" y="4042986"/>
            <a:ext cx="8528269" cy="5307360"/>
            <a:chOff x="0" y="0"/>
            <a:chExt cx="11371026" cy="7076480"/>
          </a:xfrm>
        </p:grpSpPr>
        <p:grpSp>
          <p:nvGrpSpPr>
            <p:cNvPr id="19" name="Group 19"/>
            <p:cNvGrpSpPr/>
            <p:nvPr/>
          </p:nvGrpSpPr>
          <p:grpSpPr>
            <a:xfrm>
              <a:off x="149978" y="0"/>
              <a:ext cx="4912741" cy="934588"/>
              <a:chOff x="0" y="0"/>
              <a:chExt cx="970418" cy="184610"/>
            </a:xfrm>
          </p:grpSpPr>
          <p:sp>
            <p:nvSpPr>
              <p:cNvPr id="20" name="Freeform 20"/>
              <p:cNvSpPr/>
              <p:nvPr/>
            </p:nvSpPr>
            <p:spPr>
              <a:xfrm>
                <a:off x="0" y="0"/>
                <a:ext cx="970418" cy="184610"/>
              </a:xfrm>
              <a:custGeom>
                <a:avLst/>
                <a:gdLst/>
                <a:ahLst/>
                <a:cxnLst/>
                <a:rect l="l" t="t" r="r" b="b"/>
                <a:pathLst>
                  <a:path w="970418" h="184610">
                    <a:moveTo>
                      <a:pt x="92305" y="0"/>
                    </a:moveTo>
                    <a:lnTo>
                      <a:pt x="878113" y="0"/>
                    </a:lnTo>
                    <a:cubicBezTo>
                      <a:pt x="929092" y="0"/>
                      <a:pt x="970418" y="41326"/>
                      <a:pt x="970418" y="92305"/>
                    </a:cubicBezTo>
                    <a:lnTo>
                      <a:pt x="970418" y="92305"/>
                    </a:lnTo>
                    <a:cubicBezTo>
                      <a:pt x="970418" y="116786"/>
                      <a:pt x="960693" y="140264"/>
                      <a:pt x="943382" y="157574"/>
                    </a:cubicBezTo>
                    <a:cubicBezTo>
                      <a:pt x="926072" y="174885"/>
                      <a:pt x="902594" y="184610"/>
                      <a:pt x="878113" y="184610"/>
                    </a:cubicBezTo>
                    <a:lnTo>
                      <a:pt x="92305" y="184610"/>
                    </a:lnTo>
                    <a:cubicBezTo>
                      <a:pt x="67824" y="184610"/>
                      <a:pt x="44346" y="174885"/>
                      <a:pt x="27036" y="157574"/>
                    </a:cubicBezTo>
                    <a:cubicBezTo>
                      <a:pt x="9725" y="140264"/>
                      <a:pt x="0" y="116786"/>
                      <a:pt x="0" y="92305"/>
                    </a:cubicBezTo>
                    <a:lnTo>
                      <a:pt x="0" y="92305"/>
                    </a:lnTo>
                    <a:cubicBezTo>
                      <a:pt x="0" y="67824"/>
                      <a:pt x="9725" y="44346"/>
                      <a:pt x="27036" y="27036"/>
                    </a:cubicBezTo>
                    <a:cubicBezTo>
                      <a:pt x="44346" y="9725"/>
                      <a:pt x="67824" y="0"/>
                      <a:pt x="92305" y="0"/>
                    </a:cubicBezTo>
                    <a:close/>
                  </a:path>
                </a:pathLst>
              </a:custGeom>
              <a:solidFill>
                <a:srgbClr val="03306B"/>
              </a:solidFill>
            </p:spPr>
            <p:txBody>
              <a:bodyPr/>
              <a:lstStyle/>
              <a:p>
                <a:endParaRPr lang="en-US"/>
              </a:p>
            </p:txBody>
          </p:sp>
          <p:sp>
            <p:nvSpPr>
              <p:cNvPr id="21" name="TextBox 21"/>
              <p:cNvSpPr txBox="1"/>
              <p:nvPr/>
            </p:nvSpPr>
            <p:spPr>
              <a:xfrm>
                <a:off x="0" y="-28575"/>
                <a:ext cx="970418" cy="213185"/>
              </a:xfrm>
              <a:prstGeom prst="rect">
                <a:avLst/>
              </a:prstGeom>
            </p:spPr>
            <p:txBody>
              <a:bodyPr lIns="50800" tIns="50800" rIns="50800" bIns="50800" rtlCol="0" anchor="ctr"/>
              <a:lstStyle/>
              <a:p>
                <a:pPr algn="ctr">
                  <a:lnSpc>
                    <a:spcPts val="2100"/>
                  </a:lnSpc>
                </a:pPr>
                <a:endParaRPr/>
              </a:p>
            </p:txBody>
          </p:sp>
        </p:grpSp>
        <p:grpSp>
          <p:nvGrpSpPr>
            <p:cNvPr id="22" name="Group 22"/>
            <p:cNvGrpSpPr/>
            <p:nvPr/>
          </p:nvGrpSpPr>
          <p:grpSpPr>
            <a:xfrm>
              <a:off x="9799906" y="0"/>
              <a:ext cx="934588" cy="9345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25" name="Group 25"/>
            <p:cNvGrpSpPr/>
            <p:nvPr/>
          </p:nvGrpSpPr>
          <p:grpSpPr>
            <a:xfrm>
              <a:off x="5634219" y="0"/>
              <a:ext cx="3594188" cy="934588"/>
              <a:chOff x="0" y="0"/>
              <a:chExt cx="709963" cy="184610"/>
            </a:xfrm>
          </p:grpSpPr>
          <p:sp>
            <p:nvSpPr>
              <p:cNvPr id="26" name="Freeform 26"/>
              <p:cNvSpPr/>
              <p:nvPr/>
            </p:nvSpPr>
            <p:spPr>
              <a:xfrm>
                <a:off x="0" y="0"/>
                <a:ext cx="709963" cy="184610"/>
              </a:xfrm>
              <a:custGeom>
                <a:avLst/>
                <a:gdLst/>
                <a:ahLst/>
                <a:cxnLst/>
                <a:rect l="l" t="t" r="r" b="b"/>
                <a:pathLst>
                  <a:path w="709963" h="184610">
                    <a:moveTo>
                      <a:pt x="0" y="0"/>
                    </a:moveTo>
                    <a:lnTo>
                      <a:pt x="709963" y="0"/>
                    </a:lnTo>
                    <a:lnTo>
                      <a:pt x="709963" y="184610"/>
                    </a:lnTo>
                    <a:lnTo>
                      <a:pt x="0" y="184610"/>
                    </a:lnTo>
                    <a:close/>
                  </a:path>
                </a:pathLst>
              </a:custGeom>
              <a:solidFill>
                <a:srgbClr val="DE8014"/>
              </a:solidFill>
            </p:spPr>
            <p:txBody>
              <a:bodyPr/>
              <a:lstStyle/>
              <a:p>
                <a:endParaRPr lang="en-US"/>
              </a:p>
            </p:txBody>
          </p:sp>
          <p:sp>
            <p:nvSpPr>
              <p:cNvPr id="27" name="TextBox 27"/>
              <p:cNvSpPr txBox="1"/>
              <p:nvPr/>
            </p:nvSpPr>
            <p:spPr>
              <a:xfrm>
                <a:off x="0" y="-28575"/>
                <a:ext cx="709963" cy="213185"/>
              </a:xfrm>
              <a:prstGeom prst="rect">
                <a:avLst/>
              </a:prstGeom>
            </p:spPr>
            <p:txBody>
              <a:bodyPr lIns="50800" tIns="50800" rIns="50800" bIns="50800" rtlCol="0" anchor="ctr"/>
              <a:lstStyle/>
              <a:p>
                <a:pPr algn="ctr">
                  <a:lnSpc>
                    <a:spcPts val="2100"/>
                  </a:lnSpc>
                </a:pPr>
                <a:endParaRPr/>
              </a:p>
            </p:txBody>
          </p:sp>
        </p:grpSp>
        <p:sp>
          <p:nvSpPr>
            <p:cNvPr id="28" name="TextBox 28"/>
            <p:cNvSpPr txBox="1"/>
            <p:nvPr/>
          </p:nvSpPr>
          <p:spPr>
            <a:xfrm>
              <a:off x="369421" y="169902"/>
              <a:ext cx="4473855"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Create new intake</a:t>
              </a:r>
            </a:p>
          </p:txBody>
        </p:sp>
        <p:sp>
          <p:nvSpPr>
            <p:cNvPr id="29" name="TextBox 29"/>
            <p:cNvSpPr txBox="1"/>
            <p:nvPr/>
          </p:nvSpPr>
          <p:spPr>
            <a:xfrm>
              <a:off x="5937735" y="169902"/>
              <a:ext cx="2988393"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Initiated</a:t>
              </a:r>
            </a:p>
          </p:txBody>
        </p:sp>
        <p:sp>
          <p:nvSpPr>
            <p:cNvPr id="30" name="TextBox 30"/>
            <p:cNvSpPr txBox="1"/>
            <p:nvPr/>
          </p:nvSpPr>
          <p:spPr>
            <a:xfrm>
              <a:off x="9977085" y="169902"/>
              <a:ext cx="580231"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EU</a:t>
              </a:r>
            </a:p>
          </p:txBody>
        </p:sp>
        <p:grpSp>
          <p:nvGrpSpPr>
            <p:cNvPr id="31" name="Group 31"/>
            <p:cNvGrpSpPr/>
            <p:nvPr/>
          </p:nvGrpSpPr>
          <p:grpSpPr>
            <a:xfrm>
              <a:off x="149978" y="1404613"/>
              <a:ext cx="4912741" cy="934588"/>
              <a:chOff x="0" y="0"/>
              <a:chExt cx="970418" cy="184610"/>
            </a:xfrm>
          </p:grpSpPr>
          <p:sp>
            <p:nvSpPr>
              <p:cNvPr id="32" name="Freeform 32"/>
              <p:cNvSpPr/>
              <p:nvPr/>
            </p:nvSpPr>
            <p:spPr>
              <a:xfrm>
                <a:off x="0" y="0"/>
                <a:ext cx="970418" cy="184610"/>
              </a:xfrm>
              <a:custGeom>
                <a:avLst/>
                <a:gdLst/>
                <a:ahLst/>
                <a:cxnLst/>
                <a:rect l="l" t="t" r="r" b="b"/>
                <a:pathLst>
                  <a:path w="970418" h="184610">
                    <a:moveTo>
                      <a:pt x="92305" y="0"/>
                    </a:moveTo>
                    <a:lnTo>
                      <a:pt x="878113" y="0"/>
                    </a:lnTo>
                    <a:cubicBezTo>
                      <a:pt x="929092" y="0"/>
                      <a:pt x="970418" y="41326"/>
                      <a:pt x="970418" y="92305"/>
                    </a:cubicBezTo>
                    <a:lnTo>
                      <a:pt x="970418" y="92305"/>
                    </a:lnTo>
                    <a:cubicBezTo>
                      <a:pt x="970418" y="116786"/>
                      <a:pt x="960693" y="140264"/>
                      <a:pt x="943382" y="157574"/>
                    </a:cubicBezTo>
                    <a:cubicBezTo>
                      <a:pt x="926072" y="174885"/>
                      <a:pt x="902594" y="184610"/>
                      <a:pt x="878113" y="184610"/>
                    </a:cubicBezTo>
                    <a:lnTo>
                      <a:pt x="92305" y="184610"/>
                    </a:lnTo>
                    <a:cubicBezTo>
                      <a:pt x="67824" y="184610"/>
                      <a:pt x="44346" y="174885"/>
                      <a:pt x="27036" y="157574"/>
                    </a:cubicBezTo>
                    <a:cubicBezTo>
                      <a:pt x="9725" y="140264"/>
                      <a:pt x="0" y="116786"/>
                      <a:pt x="0" y="92305"/>
                    </a:cubicBezTo>
                    <a:lnTo>
                      <a:pt x="0" y="92305"/>
                    </a:lnTo>
                    <a:cubicBezTo>
                      <a:pt x="0" y="67824"/>
                      <a:pt x="9725" y="44346"/>
                      <a:pt x="27036" y="27036"/>
                    </a:cubicBezTo>
                    <a:cubicBezTo>
                      <a:pt x="44346" y="9725"/>
                      <a:pt x="67824" y="0"/>
                      <a:pt x="92305" y="0"/>
                    </a:cubicBezTo>
                    <a:close/>
                  </a:path>
                </a:pathLst>
              </a:custGeom>
              <a:solidFill>
                <a:srgbClr val="03306B"/>
              </a:solidFill>
            </p:spPr>
            <p:txBody>
              <a:bodyPr/>
              <a:lstStyle/>
              <a:p>
                <a:endParaRPr lang="en-US"/>
              </a:p>
            </p:txBody>
          </p:sp>
          <p:sp>
            <p:nvSpPr>
              <p:cNvPr id="33" name="TextBox 33"/>
              <p:cNvSpPr txBox="1"/>
              <p:nvPr/>
            </p:nvSpPr>
            <p:spPr>
              <a:xfrm>
                <a:off x="0" y="-28575"/>
                <a:ext cx="970418" cy="213185"/>
              </a:xfrm>
              <a:prstGeom prst="rect">
                <a:avLst/>
              </a:prstGeom>
            </p:spPr>
            <p:txBody>
              <a:bodyPr lIns="50800" tIns="50800" rIns="50800" bIns="50800" rtlCol="0" anchor="ctr"/>
              <a:lstStyle/>
              <a:p>
                <a:pPr algn="ctr">
                  <a:lnSpc>
                    <a:spcPts val="2100"/>
                  </a:lnSpc>
                </a:pPr>
                <a:endParaRPr/>
              </a:p>
            </p:txBody>
          </p:sp>
        </p:grpSp>
        <p:grpSp>
          <p:nvGrpSpPr>
            <p:cNvPr id="34" name="Group 34"/>
            <p:cNvGrpSpPr/>
            <p:nvPr/>
          </p:nvGrpSpPr>
          <p:grpSpPr>
            <a:xfrm>
              <a:off x="9799906" y="1404613"/>
              <a:ext cx="934588" cy="93458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37" name="Group 37"/>
            <p:cNvGrpSpPr/>
            <p:nvPr/>
          </p:nvGrpSpPr>
          <p:grpSpPr>
            <a:xfrm>
              <a:off x="5634219" y="1404613"/>
              <a:ext cx="3594188" cy="934588"/>
              <a:chOff x="0" y="0"/>
              <a:chExt cx="709963" cy="184610"/>
            </a:xfrm>
          </p:grpSpPr>
          <p:sp>
            <p:nvSpPr>
              <p:cNvPr id="38" name="Freeform 38"/>
              <p:cNvSpPr/>
              <p:nvPr/>
            </p:nvSpPr>
            <p:spPr>
              <a:xfrm>
                <a:off x="0" y="0"/>
                <a:ext cx="709963" cy="184610"/>
              </a:xfrm>
              <a:custGeom>
                <a:avLst/>
                <a:gdLst/>
                <a:ahLst/>
                <a:cxnLst/>
                <a:rect l="l" t="t" r="r" b="b"/>
                <a:pathLst>
                  <a:path w="709963" h="184610">
                    <a:moveTo>
                      <a:pt x="0" y="0"/>
                    </a:moveTo>
                    <a:lnTo>
                      <a:pt x="709963" y="0"/>
                    </a:lnTo>
                    <a:lnTo>
                      <a:pt x="709963" y="184610"/>
                    </a:lnTo>
                    <a:lnTo>
                      <a:pt x="0" y="184610"/>
                    </a:lnTo>
                    <a:close/>
                  </a:path>
                </a:pathLst>
              </a:custGeom>
              <a:solidFill>
                <a:srgbClr val="DE8014"/>
              </a:solidFill>
            </p:spPr>
            <p:txBody>
              <a:bodyPr/>
              <a:lstStyle/>
              <a:p>
                <a:endParaRPr lang="en-US"/>
              </a:p>
            </p:txBody>
          </p:sp>
          <p:sp>
            <p:nvSpPr>
              <p:cNvPr id="39" name="TextBox 39"/>
              <p:cNvSpPr txBox="1"/>
              <p:nvPr/>
            </p:nvSpPr>
            <p:spPr>
              <a:xfrm>
                <a:off x="0" y="-28575"/>
                <a:ext cx="709963" cy="213185"/>
              </a:xfrm>
              <a:prstGeom prst="rect">
                <a:avLst/>
              </a:prstGeom>
            </p:spPr>
            <p:txBody>
              <a:bodyPr lIns="50800" tIns="50800" rIns="50800" bIns="50800" rtlCol="0" anchor="ctr"/>
              <a:lstStyle/>
              <a:p>
                <a:pPr algn="ctr">
                  <a:lnSpc>
                    <a:spcPts val="2100"/>
                  </a:lnSpc>
                </a:pPr>
                <a:endParaRPr/>
              </a:p>
            </p:txBody>
          </p:sp>
        </p:grpSp>
        <p:grpSp>
          <p:nvGrpSpPr>
            <p:cNvPr id="40" name="Group 40"/>
            <p:cNvGrpSpPr/>
            <p:nvPr/>
          </p:nvGrpSpPr>
          <p:grpSpPr>
            <a:xfrm>
              <a:off x="149978" y="2754320"/>
              <a:ext cx="4912741" cy="934588"/>
              <a:chOff x="0" y="0"/>
              <a:chExt cx="970418" cy="184610"/>
            </a:xfrm>
          </p:grpSpPr>
          <p:sp>
            <p:nvSpPr>
              <p:cNvPr id="41" name="Freeform 41"/>
              <p:cNvSpPr/>
              <p:nvPr/>
            </p:nvSpPr>
            <p:spPr>
              <a:xfrm>
                <a:off x="0" y="0"/>
                <a:ext cx="970418" cy="184610"/>
              </a:xfrm>
              <a:custGeom>
                <a:avLst/>
                <a:gdLst/>
                <a:ahLst/>
                <a:cxnLst/>
                <a:rect l="l" t="t" r="r" b="b"/>
                <a:pathLst>
                  <a:path w="970418" h="184610">
                    <a:moveTo>
                      <a:pt x="92305" y="0"/>
                    </a:moveTo>
                    <a:lnTo>
                      <a:pt x="878113" y="0"/>
                    </a:lnTo>
                    <a:cubicBezTo>
                      <a:pt x="929092" y="0"/>
                      <a:pt x="970418" y="41326"/>
                      <a:pt x="970418" y="92305"/>
                    </a:cubicBezTo>
                    <a:lnTo>
                      <a:pt x="970418" y="92305"/>
                    </a:lnTo>
                    <a:cubicBezTo>
                      <a:pt x="970418" y="116786"/>
                      <a:pt x="960693" y="140264"/>
                      <a:pt x="943382" y="157574"/>
                    </a:cubicBezTo>
                    <a:cubicBezTo>
                      <a:pt x="926072" y="174885"/>
                      <a:pt x="902594" y="184610"/>
                      <a:pt x="878113" y="184610"/>
                    </a:cubicBezTo>
                    <a:lnTo>
                      <a:pt x="92305" y="184610"/>
                    </a:lnTo>
                    <a:cubicBezTo>
                      <a:pt x="67824" y="184610"/>
                      <a:pt x="44346" y="174885"/>
                      <a:pt x="27036" y="157574"/>
                    </a:cubicBezTo>
                    <a:cubicBezTo>
                      <a:pt x="9725" y="140264"/>
                      <a:pt x="0" y="116786"/>
                      <a:pt x="0" y="92305"/>
                    </a:cubicBezTo>
                    <a:lnTo>
                      <a:pt x="0" y="92305"/>
                    </a:lnTo>
                    <a:cubicBezTo>
                      <a:pt x="0" y="67824"/>
                      <a:pt x="9725" y="44346"/>
                      <a:pt x="27036" y="27036"/>
                    </a:cubicBezTo>
                    <a:cubicBezTo>
                      <a:pt x="44346" y="9725"/>
                      <a:pt x="67824" y="0"/>
                      <a:pt x="92305" y="0"/>
                    </a:cubicBezTo>
                    <a:close/>
                  </a:path>
                </a:pathLst>
              </a:custGeom>
              <a:solidFill>
                <a:srgbClr val="03306B"/>
              </a:solidFill>
            </p:spPr>
            <p:txBody>
              <a:bodyPr/>
              <a:lstStyle/>
              <a:p>
                <a:endParaRPr lang="en-US"/>
              </a:p>
            </p:txBody>
          </p:sp>
          <p:sp>
            <p:nvSpPr>
              <p:cNvPr id="42" name="TextBox 42"/>
              <p:cNvSpPr txBox="1"/>
              <p:nvPr/>
            </p:nvSpPr>
            <p:spPr>
              <a:xfrm>
                <a:off x="0" y="-28575"/>
                <a:ext cx="970418" cy="213185"/>
              </a:xfrm>
              <a:prstGeom prst="rect">
                <a:avLst/>
              </a:prstGeom>
            </p:spPr>
            <p:txBody>
              <a:bodyPr lIns="50800" tIns="50800" rIns="50800" bIns="50800" rtlCol="0" anchor="ctr"/>
              <a:lstStyle/>
              <a:p>
                <a:pPr algn="ctr">
                  <a:lnSpc>
                    <a:spcPts val="2100"/>
                  </a:lnSpc>
                </a:pPr>
                <a:endParaRPr/>
              </a:p>
            </p:txBody>
          </p:sp>
        </p:grpSp>
        <p:grpSp>
          <p:nvGrpSpPr>
            <p:cNvPr id="43" name="Group 43"/>
            <p:cNvGrpSpPr/>
            <p:nvPr/>
          </p:nvGrpSpPr>
          <p:grpSpPr>
            <a:xfrm>
              <a:off x="9799906" y="2754320"/>
              <a:ext cx="934588" cy="934588"/>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45" name="TextBox 45"/>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46" name="Group 46"/>
            <p:cNvGrpSpPr/>
            <p:nvPr/>
          </p:nvGrpSpPr>
          <p:grpSpPr>
            <a:xfrm>
              <a:off x="5634219" y="2754320"/>
              <a:ext cx="3594188" cy="934588"/>
              <a:chOff x="0" y="0"/>
              <a:chExt cx="709963" cy="184610"/>
            </a:xfrm>
          </p:grpSpPr>
          <p:sp>
            <p:nvSpPr>
              <p:cNvPr id="47" name="Freeform 47"/>
              <p:cNvSpPr/>
              <p:nvPr/>
            </p:nvSpPr>
            <p:spPr>
              <a:xfrm>
                <a:off x="0" y="0"/>
                <a:ext cx="709963" cy="184610"/>
              </a:xfrm>
              <a:custGeom>
                <a:avLst/>
                <a:gdLst/>
                <a:ahLst/>
                <a:cxnLst/>
                <a:rect l="l" t="t" r="r" b="b"/>
                <a:pathLst>
                  <a:path w="709963" h="184610">
                    <a:moveTo>
                      <a:pt x="0" y="0"/>
                    </a:moveTo>
                    <a:lnTo>
                      <a:pt x="709963" y="0"/>
                    </a:lnTo>
                    <a:lnTo>
                      <a:pt x="709963" y="184610"/>
                    </a:lnTo>
                    <a:lnTo>
                      <a:pt x="0" y="184610"/>
                    </a:lnTo>
                    <a:close/>
                  </a:path>
                </a:pathLst>
              </a:custGeom>
              <a:solidFill>
                <a:srgbClr val="DE8014"/>
              </a:solidFill>
            </p:spPr>
            <p:txBody>
              <a:bodyPr/>
              <a:lstStyle/>
              <a:p>
                <a:endParaRPr lang="en-US"/>
              </a:p>
            </p:txBody>
          </p:sp>
          <p:sp>
            <p:nvSpPr>
              <p:cNvPr id="48" name="TextBox 48"/>
              <p:cNvSpPr txBox="1"/>
              <p:nvPr/>
            </p:nvSpPr>
            <p:spPr>
              <a:xfrm>
                <a:off x="0" y="-28575"/>
                <a:ext cx="709963" cy="213185"/>
              </a:xfrm>
              <a:prstGeom prst="rect">
                <a:avLst/>
              </a:prstGeom>
            </p:spPr>
            <p:txBody>
              <a:bodyPr lIns="50800" tIns="50800" rIns="50800" bIns="50800" rtlCol="0" anchor="ctr"/>
              <a:lstStyle/>
              <a:p>
                <a:pPr algn="ctr">
                  <a:lnSpc>
                    <a:spcPts val="2100"/>
                  </a:lnSpc>
                </a:pPr>
                <a:endParaRPr/>
              </a:p>
            </p:txBody>
          </p:sp>
        </p:grpSp>
        <p:sp>
          <p:nvSpPr>
            <p:cNvPr id="49" name="TextBox 49"/>
            <p:cNvSpPr txBox="1"/>
            <p:nvPr/>
          </p:nvSpPr>
          <p:spPr>
            <a:xfrm>
              <a:off x="369421" y="2924222"/>
              <a:ext cx="4473855"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Submit form</a:t>
              </a:r>
            </a:p>
          </p:txBody>
        </p:sp>
        <p:sp>
          <p:nvSpPr>
            <p:cNvPr id="50" name="TextBox 50"/>
            <p:cNvSpPr txBox="1"/>
            <p:nvPr/>
          </p:nvSpPr>
          <p:spPr>
            <a:xfrm>
              <a:off x="5937735" y="2924222"/>
              <a:ext cx="2988393"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Submitted</a:t>
              </a:r>
            </a:p>
          </p:txBody>
        </p:sp>
        <p:sp>
          <p:nvSpPr>
            <p:cNvPr id="51" name="TextBox 51"/>
            <p:cNvSpPr txBox="1"/>
            <p:nvPr/>
          </p:nvSpPr>
          <p:spPr>
            <a:xfrm>
              <a:off x="9977085" y="2924222"/>
              <a:ext cx="580231"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EU</a:t>
              </a:r>
            </a:p>
          </p:txBody>
        </p:sp>
        <p:grpSp>
          <p:nvGrpSpPr>
            <p:cNvPr id="52" name="Group 52"/>
            <p:cNvGrpSpPr/>
            <p:nvPr/>
          </p:nvGrpSpPr>
          <p:grpSpPr>
            <a:xfrm>
              <a:off x="149978" y="3955608"/>
              <a:ext cx="4912741" cy="934588"/>
              <a:chOff x="0" y="0"/>
              <a:chExt cx="970418" cy="184610"/>
            </a:xfrm>
          </p:grpSpPr>
          <p:sp>
            <p:nvSpPr>
              <p:cNvPr id="53" name="Freeform 53"/>
              <p:cNvSpPr/>
              <p:nvPr/>
            </p:nvSpPr>
            <p:spPr>
              <a:xfrm>
                <a:off x="0" y="0"/>
                <a:ext cx="970418" cy="184610"/>
              </a:xfrm>
              <a:custGeom>
                <a:avLst/>
                <a:gdLst/>
                <a:ahLst/>
                <a:cxnLst/>
                <a:rect l="l" t="t" r="r" b="b"/>
                <a:pathLst>
                  <a:path w="970418" h="184610">
                    <a:moveTo>
                      <a:pt x="92305" y="0"/>
                    </a:moveTo>
                    <a:lnTo>
                      <a:pt x="878113" y="0"/>
                    </a:lnTo>
                    <a:cubicBezTo>
                      <a:pt x="929092" y="0"/>
                      <a:pt x="970418" y="41326"/>
                      <a:pt x="970418" y="92305"/>
                    </a:cubicBezTo>
                    <a:lnTo>
                      <a:pt x="970418" y="92305"/>
                    </a:lnTo>
                    <a:cubicBezTo>
                      <a:pt x="970418" y="116786"/>
                      <a:pt x="960693" y="140264"/>
                      <a:pt x="943382" y="157574"/>
                    </a:cubicBezTo>
                    <a:cubicBezTo>
                      <a:pt x="926072" y="174885"/>
                      <a:pt x="902594" y="184610"/>
                      <a:pt x="878113" y="184610"/>
                    </a:cubicBezTo>
                    <a:lnTo>
                      <a:pt x="92305" y="184610"/>
                    </a:lnTo>
                    <a:cubicBezTo>
                      <a:pt x="67824" y="184610"/>
                      <a:pt x="44346" y="174885"/>
                      <a:pt x="27036" y="157574"/>
                    </a:cubicBezTo>
                    <a:cubicBezTo>
                      <a:pt x="9725" y="140264"/>
                      <a:pt x="0" y="116786"/>
                      <a:pt x="0" y="92305"/>
                    </a:cubicBezTo>
                    <a:lnTo>
                      <a:pt x="0" y="92305"/>
                    </a:lnTo>
                    <a:cubicBezTo>
                      <a:pt x="0" y="67824"/>
                      <a:pt x="9725" y="44346"/>
                      <a:pt x="27036" y="27036"/>
                    </a:cubicBezTo>
                    <a:cubicBezTo>
                      <a:pt x="44346" y="9725"/>
                      <a:pt x="67824" y="0"/>
                      <a:pt x="92305" y="0"/>
                    </a:cubicBezTo>
                    <a:close/>
                  </a:path>
                </a:pathLst>
              </a:custGeom>
              <a:solidFill>
                <a:srgbClr val="03306B"/>
              </a:solidFill>
            </p:spPr>
            <p:txBody>
              <a:bodyPr/>
              <a:lstStyle/>
              <a:p>
                <a:endParaRPr lang="en-US"/>
              </a:p>
            </p:txBody>
          </p:sp>
          <p:sp>
            <p:nvSpPr>
              <p:cNvPr id="54" name="TextBox 54"/>
              <p:cNvSpPr txBox="1"/>
              <p:nvPr/>
            </p:nvSpPr>
            <p:spPr>
              <a:xfrm>
                <a:off x="0" y="-28575"/>
                <a:ext cx="970418" cy="213185"/>
              </a:xfrm>
              <a:prstGeom prst="rect">
                <a:avLst/>
              </a:prstGeom>
            </p:spPr>
            <p:txBody>
              <a:bodyPr lIns="50800" tIns="50800" rIns="50800" bIns="50800" rtlCol="0" anchor="ctr"/>
              <a:lstStyle/>
              <a:p>
                <a:pPr algn="ctr">
                  <a:lnSpc>
                    <a:spcPts val="2100"/>
                  </a:lnSpc>
                </a:pPr>
                <a:endParaRPr/>
              </a:p>
            </p:txBody>
          </p:sp>
        </p:grpSp>
        <p:grpSp>
          <p:nvGrpSpPr>
            <p:cNvPr id="55" name="Group 55"/>
            <p:cNvGrpSpPr/>
            <p:nvPr/>
          </p:nvGrpSpPr>
          <p:grpSpPr>
            <a:xfrm>
              <a:off x="9799906" y="3993708"/>
              <a:ext cx="934588" cy="934588"/>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57" name="TextBox 57"/>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58" name="Group 58"/>
            <p:cNvGrpSpPr/>
            <p:nvPr/>
          </p:nvGrpSpPr>
          <p:grpSpPr>
            <a:xfrm>
              <a:off x="5634219" y="3993708"/>
              <a:ext cx="3594188" cy="934588"/>
              <a:chOff x="0" y="0"/>
              <a:chExt cx="709963" cy="184610"/>
            </a:xfrm>
          </p:grpSpPr>
          <p:sp>
            <p:nvSpPr>
              <p:cNvPr id="59" name="Freeform 59"/>
              <p:cNvSpPr/>
              <p:nvPr/>
            </p:nvSpPr>
            <p:spPr>
              <a:xfrm>
                <a:off x="0" y="0"/>
                <a:ext cx="709963" cy="184610"/>
              </a:xfrm>
              <a:custGeom>
                <a:avLst/>
                <a:gdLst/>
                <a:ahLst/>
                <a:cxnLst/>
                <a:rect l="l" t="t" r="r" b="b"/>
                <a:pathLst>
                  <a:path w="709963" h="184610">
                    <a:moveTo>
                      <a:pt x="0" y="0"/>
                    </a:moveTo>
                    <a:lnTo>
                      <a:pt x="709963" y="0"/>
                    </a:lnTo>
                    <a:lnTo>
                      <a:pt x="709963" y="184610"/>
                    </a:lnTo>
                    <a:lnTo>
                      <a:pt x="0" y="184610"/>
                    </a:lnTo>
                    <a:close/>
                  </a:path>
                </a:pathLst>
              </a:custGeom>
              <a:solidFill>
                <a:srgbClr val="DE8014"/>
              </a:solidFill>
            </p:spPr>
            <p:txBody>
              <a:bodyPr/>
              <a:lstStyle/>
              <a:p>
                <a:endParaRPr lang="en-US"/>
              </a:p>
            </p:txBody>
          </p:sp>
          <p:sp>
            <p:nvSpPr>
              <p:cNvPr id="60" name="TextBox 60"/>
              <p:cNvSpPr txBox="1"/>
              <p:nvPr/>
            </p:nvSpPr>
            <p:spPr>
              <a:xfrm>
                <a:off x="0" y="-28575"/>
                <a:ext cx="709963" cy="213185"/>
              </a:xfrm>
              <a:prstGeom prst="rect">
                <a:avLst/>
              </a:prstGeom>
            </p:spPr>
            <p:txBody>
              <a:bodyPr lIns="50800" tIns="50800" rIns="50800" bIns="50800" rtlCol="0" anchor="ctr"/>
              <a:lstStyle/>
              <a:p>
                <a:pPr algn="ctr">
                  <a:lnSpc>
                    <a:spcPts val="2100"/>
                  </a:lnSpc>
                </a:pPr>
                <a:endParaRPr/>
              </a:p>
            </p:txBody>
          </p:sp>
        </p:grpSp>
        <p:sp>
          <p:nvSpPr>
            <p:cNvPr id="61" name="TextBox 61"/>
            <p:cNvSpPr txBox="1"/>
            <p:nvPr/>
          </p:nvSpPr>
          <p:spPr>
            <a:xfrm>
              <a:off x="369421" y="4098483"/>
              <a:ext cx="4473855"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Review</a:t>
              </a:r>
            </a:p>
          </p:txBody>
        </p:sp>
        <p:sp>
          <p:nvSpPr>
            <p:cNvPr id="62" name="TextBox 62"/>
            <p:cNvSpPr txBox="1"/>
            <p:nvPr/>
          </p:nvSpPr>
          <p:spPr>
            <a:xfrm>
              <a:off x="5937735" y="4163610"/>
              <a:ext cx="2988393"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Review</a:t>
              </a:r>
            </a:p>
          </p:txBody>
        </p:sp>
        <p:sp>
          <p:nvSpPr>
            <p:cNvPr id="63" name="TextBox 63"/>
            <p:cNvSpPr txBox="1"/>
            <p:nvPr/>
          </p:nvSpPr>
          <p:spPr>
            <a:xfrm>
              <a:off x="9977085" y="4163610"/>
              <a:ext cx="580231"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A</a:t>
              </a:r>
            </a:p>
          </p:txBody>
        </p:sp>
        <p:sp>
          <p:nvSpPr>
            <p:cNvPr id="64" name="Freeform 64"/>
            <p:cNvSpPr/>
            <p:nvPr/>
          </p:nvSpPr>
          <p:spPr>
            <a:xfrm rot="5400000">
              <a:off x="6870985" y="4683040"/>
              <a:ext cx="1120655" cy="1187449"/>
            </a:xfrm>
            <a:custGeom>
              <a:avLst/>
              <a:gdLst/>
              <a:ahLst/>
              <a:cxnLst/>
              <a:rect l="l" t="t" r="r" b="b"/>
              <a:pathLst>
                <a:path w="1120655" h="1187449">
                  <a:moveTo>
                    <a:pt x="0" y="0"/>
                  </a:moveTo>
                  <a:lnTo>
                    <a:pt x="1120655" y="0"/>
                  </a:lnTo>
                  <a:lnTo>
                    <a:pt x="1120655" y="1187449"/>
                  </a:lnTo>
                  <a:lnTo>
                    <a:pt x="0" y="118744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65" name="Group 65"/>
            <p:cNvGrpSpPr/>
            <p:nvPr/>
          </p:nvGrpSpPr>
          <p:grpSpPr>
            <a:xfrm>
              <a:off x="3415603" y="6141892"/>
              <a:ext cx="3594188" cy="934588"/>
              <a:chOff x="0" y="0"/>
              <a:chExt cx="709963" cy="184610"/>
            </a:xfrm>
          </p:grpSpPr>
          <p:sp>
            <p:nvSpPr>
              <p:cNvPr id="66" name="Freeform 66"/>
              <p:cNvSpPr/>
              <p:nvPr/>
            </p:nvSpPr>
            <p:spPr>
              <a:xfrm>
                <a:off x="0" y="0"/>
                <a:ext cx="709963" cy="184610"/>
              </a:xfrm>
              <a:custGeom>
                <a:avLst/>
                <a:gdLst/>
                <a:ahLst/>
                <a:cxnLst/>
                <a:rect l="l" t="t" r="r" b="b"/>
                <a:pathLst>
                  <a:path w="709963" h="184610">
                    <a:moveTo>
                      <a:pt x="0" y="0"/>
                    </a:moveTo>
                    <a:lnTo>
                      <a:pt x="709963" y="0"/>
                    </a:lnTo>
                    <a:lnTo>
                      <a:pt x="709963" y="184610"/>
                    </a:lnTo>
                    <a:lnTo>
                      <a:pt x="0" y="184610"/>
                    </a:lnTo>
                    <a:close/>
                  </a:path>
                </a:pathLst>
              </a:custGeom>
              <a:solidFill>
                <a:srgbClr val="DE8014"/>
              </a:solidFill>
            </p:spPr>
            <p:txBody>
              <a:bodyPr/>
              <a:lstStyle/>
              <a:p>
                <a:endParaRPr lang="en-US"/>
              </a:p>
            </p:txBody>
          </p:sp>
          <p:sp>
            <p:nvSpPr>
              <p:cNvPr id="67" name="TextBox 67"/>
              <p:cNvSpPr txBox="1"/>
              <p:nvPr/>
            </p:nvSpPr>
            <p:spPr>
              <a:xfrm>
                <a:off x="0" y="-28575"/>
                <a:ext cx="709963" cy="213185"/>
              </a:xfrm>
              <a:prstGeom prst="rect">
                <a:avLst/>
              </a:prstGeom>
            </p:spPr>
            <p:txBody>
              <a:bodyPr lIns="50800" tIns="50800" rIns="50800" bIns="50800" rtlCol="0" anchor="ctr"/>
              <a:lstStyle/>
              <a:p>
                <a:pPr algn="ctr">
                  <a:lnSpc>
                    <a:spcPts val="2100"/>
                  </a:lnSpc>
                </a:pPr>
                <a:endParaRPr/>
              </a:p>
            </p:txBody>
          </p:sp>
        </p:grpSp>
        <p:grpSp>
          <p:nvGrpSpPr>
            <p:cNvPr id="68" name="Group 68"/>
            <p:cNvGrpSpPr/>
            <p:nvPr/>
          </p:nvGrpSpPr>
          <p:grpSpPr>
            <a:xfrm>
              <a:off x="7776838" y="6141892"/>
              <a:ext cx="3594188" cy="934588"/>
              <a:chOff x="0" y="0"/>
              <a:chExt cx="709963" cy="184610"/>
            </a:xfrm>
          </p:grpSpPr>
          <p:sp>
            <p:nvSpPr>
              <p:cNvPr id="69" name="Freeform 69"/>
              <p:cNvSpPr/>
              <p:nvPr/>
            </p:nvSpPr>
            <p:spPr>
              <a:xfrm>
                <a:off x="0" y="0"/>
                <a:ext cx="709963" cy="184610"/>
              </a:xfrm>
              <a:custGeom>
                <a:avLst/>
                <a:gdLst/>
                <a:ahLst/>
                <a:cxnLst/>
                <a:rect l="l" t="t" r="r" b="b"/>
                <a:pathLst>
                  <a:path w="709963" h="184610">
                    <a:moveTo>
                      <a:pt x="0" y="0"/>
                    </a:moveTo>
                    <a:lnTo>
                      <a:pt x="709963" y="0"/>
                    </a:lnTo>
                    <a:lnTo>
                      <a:pt x="709963" y="184610"/>
                    </a:lnTo>
                    <a:lnTo>
                      <a:pt x="0" y="184610"/>
                    </a:lnTo>
                    <a:close/>
                  </a:path>
                </a:pathLst>
              </a:custGeom>
              <a:solidFill>
                <a:srgbClr val="DE8014"/>
              </a:solidFill>
            </p:spPr>
            <p:txBody>
              <a:bodyPr/>
              <a:lstStyle/>
              <a:p>
                <a:endParaRPr lang="en-US"/>
              </a:p>
            </p:txBody>
          </p:sp>
          <p:sp>
            <p:nvSpPr>
              <p:cNvPr id="70" name="TextBox 70"/>
              <p:cNvSpPr txBox="1"/>
              <p:nvPr/>
            </p:nvSpPr>
            <p:spPr>
              <a:xfrm>
                <a:off x="0" y="-28575"/>
                <a:ext cx="709963" cy="213185"/>
              </a:xfrm>
              <a:prstGeom prst="rect">
                <a:avLst/>
              </a:prstGeom>
            </p:spPr>
            <p:txBody>
              <a:bodyPr lIns="50800" tIns="50800" rIns="50800" bIns="50800" rtlCol="0" anchor="ctr"/>
              <a:lstStyle/>
              <a:p>
                <a:pPr algn="ctr">
                  <a:lnSpc>
                    <a:spcPts val="2100"/>
                  </a:lnSpc>
                </a:pPr>
                <a:endParaRPr/>
              </a:p>
            </p:txBody>
          </p:sp>
        </p:grpSp>
        <p:sp>
          <p:nvSpPr>
            <p:cNvPr id="71" name="Freeform 71"/>
            <p:cNvSpPr/>
            <p:nvPr/>
          </p:nvSpPr>
          <p:spPr>
            <a:xfrm>
              <a:off x="3682924" y="6211159"/>
              <a:ext cx="676947" cy="702409"/>
            </a:xfrm>
            <a:custGeom>
              <a:avLst/>
              <a:gdLst/>
              <a:ahLst/>
              <a:cxnLst/>
              <a:rect l="l" t="t" r="r" b="b"/>
              <a:pathLst>
                <a:path w="676947" h="702409">
                  <a:moveTo>
                    <a:pt x="0" y="0"/>
                  </a:moveTo>
                  <a:lnTo>
                    <a:pt x="676947" y="0"/>
                  </a:lnTo>
                  <a:lnTo>
                    <a:pt x="676947" y="702409"/>
                  </a:lnTo>
                  <a:lnTo>
                    <a:pt x="0" y="70240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72" name="Freeform 72"/>
            <p:cNvSpPr/>
            <p:nvPr/>
          </p:nvSpPr>
          <p:spPr>
            <a:xfrm rot="-659868">
              <a:off x="7871030" y="6326413"/>
              <a:ext cx="1149290" cy="565546"/>
            </a:xfrm>
            <a:custGeom>
              <a:avLst/>
              <a:gdLst/>
              <a:ahLst/>
              <a:cxnLst/>
              <a:rect l="l" t="t" r="r" b="b"/>
              <a:pathLst>
                <a:path w="1149290" h="565546">
                  <a:moveTo>
                    <a:pt x="0" y="0"/>
                  </a:moveTo>
                  <a:lnTo>
                    <a:pt x="1149289" y="0"/>
                  </a:lnTo>
                  <a:lnTo>
                    <a:pt x="1149289" y="565546"/>
                  </a:lnTo>
                  <a:lnTo>
                    <a:pt x="0" y="56554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3" name="TextBox 73"/>
            <p:cNvSpPr txBox="1"/>
            <p:nvPr/>
          </p:nvSpPr>
          <p:spPr>
            <a:xfrm>
              <a:off x="0" y="1610711"/>
              <a:ext cx="5212697" cy="484293"/>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Canva Sans Bold"/>
                  <a:ea typeface="Canva Sans Bold"/>
                  <a:cs typeface="Canva Sans Bold"/>
                  <a:sym typeface="Canva Sans Bold"/>
                </a:rPr>
                <a:t>Save without Submitting</a:t>
              </a:r>
            </a:p>
          </p:txBody>
        </p:sp>
        <p:sp>
          <p:nvSpPr>
            <p:cNvPr id="74" name="TextBox 74"/>
            <p:cNvSpPr txBox="1"/>
            <p:nvPr/>
          </p:nvSpPr>
          <p:spPr>
            <a:xfrm>
              <a:off x="5937735" y="1574515"/>
              <a:ext cx="2988393"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Initiated</a:t>
              </a:r>
            </a:p>
          </p:txBody>
        </p:sp>
        <p:sp>
          <p:nvSpPr>
            <p:cNvPr id="75" name="TextBox 75"/>
            <p:cNvSpPr txBox="1"/>
            <p:nvPr/>
          </p:nvSpPr>
          <p:spPr>
            <a:xfrm>
              <a:off x="9977085" y="1574515"/>
              <a:ext cx="580231"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EU</a:t>
              </a:r>
            </a:p>
          </p:txBody>
        </p:sp>
        <p:sp>
          <p:nvSpPr>
            <p:cNvPr id="76" name="TextBox 76"/>
            <p:cNvSpPr txBox="1"/>
            <p:nvPr/>
          </p:nvSpPr>
          <p:spPr>
            <a:xfrm>
              <a:off x="4021398" y="6264971"/>
              <a:ext cx="2988393"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Approve</a:t>
              </a:r>
            </a:p>
          </p:txBody>
        </p:sp>
        <p:sp>
          <p:nvSpPr>
            <p:cNvPr id="77" name="TextBox 77"/>
            <p:cNvSpPr txBox="1"/>
            <p:nvPr/>
          </p:nvSpPr>
          <p:spPr>
            <a:xfrm>
              <a:off x="8382633" y="6264971"/>
              <a:ext cx="2988393" cy="547159"/>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Reject</a:t>
              </a:r>
            </a:p>
          </p:txBody>
        </p:sp>
        <p:sp>
          <p:nvSpPr>
            <p:cNvPr id="78" name="Freeform 78"/>
            <p:cNvSpPr/>
            <p:nvPr/>
          </p:nvSpPr>
          <p:spPr>
            <a:xfrm rot="5400000">
              <a:off x="10523241" y="674608"/>
              <a:ext cx="1015927" cy="421610"/>
            </a:xfrm>
            <a:custGeom>
              <a:avLst/>
              <a:gdLst/>
              <a:ahLst/>
              <a:cxnLst/>
              <a:rect l="l" t="t" r="r" b="b"/>
              <a:pathLst>
                <a:path w="1015927" h="421610">
                  <a:moveTo>
                    <a:pt x="0" y="0"/>
                  </a:moveTo>
                  <a:lnTo>
                    <a:pt x="1015927" y="0"/>
                  </a:lnTo>
                  <a:lnTo>
                    <a:pt x="1015927" y="421610"/>
                  </a:lnTo>
                  <a:lnTo>
                    <a:pt x="0" y="42161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79" name="Freeform 79"/>
            <p:cNvSpPr/>
            <p:nvPr/>
          </p:nvSpPr>
          <p:spPr>
            <a:xfrm rot="5400000">
              <a:off x="10526228" y="2285459"/>
              <a:ext cx="1015927" cy="421610"/>
            </a:xfrm>
            <a:custGeom>
              <a:avLst/>
              <a:gdLst/>
              <a:ahLst/>
              <a:cxnLst/>
              <a:rect l="l" t="t" r="r" b="b"/>
              <a:pathLst>
                <a:path w="1015927" h="421610">
                  <a:moveTo>
                    <a:pt x="0" y="0"/>
                  </a:moveTo>
                  <a:lnTo>
                    <a:pt x="1015927" y="0"/>
                  </a:lnTo>
                  <a:lnTo>
                    <a:pt x="1015927" y="421610"/>
                  </a:lnTo>
                  <a:lnTo>
                    <a:pt x="0" y="42161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80" name="Freeform 80"/>
            <p:cNvSpPr/>
            <p:nvPr/>
          </p:nvSpPr>
          <p:spPr>
            <a:xfrm rot="5400000">
              <a:off x="10526228" y="3669906"/>
              <a:ext cx="1015927" cy="421610"/>
            </a:xfrm>
            <a:custGeom>
              <a:avLst/>
              <a:gdLst/>
              <a:ahLst/>
              <a:cxnLst/>
              <a:rect l="l" t="t" r="r" b="b"/>
              <a:pathLst>
                <a:path w="1015927" h="421610">
                  <a:moveTo>
                    <a:pt x="0" y="0"/>
                  </a:moveTo>
                  <a:lnTo>
                    <a:pt x="1015927" y="0"/>
                  </a:lnTo>
                  <a:lnTo>
                    <a:pt x="1015927" y="421609"/>
                  </a:lnTo>
                  <a:lnTo>
                    <a:pt x="0" y="42160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grpSp>
        <p:nvGrpSpPr>
          <p:cNvPr id="81" name="Group 81"/>
          <p:cNvGrpSpPr/>
          <p:nvPr/>
        </p:nvGrpSpPr>
        <p:grpSpPr>
          <a:xfrm>
            <a:off x="14832971" y="6759551"/>
            <a:ext cx="5862188" cy="5862188"/>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a:ln cap="sq">
              <a:noFill/>
              <a:prstDash val="solid"/>
              <a:miter/>
            </a:ln>
          </p:spPr>
          <p:txBody>
            <a:bodyPr/>
            <a:lstStyle/>
            <a:p>
              <a:endParaRPr lang="en-US"/>
            </a:p>
          </p:txBody>
        </p:sp>
        <p:sp>
          <p:nvSpPr>
            <p:cNvPr id="83" name="TextBox 8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4" name="Group 84"/>
          <p:cNvGrpSpPr/>
          <p:nvPr/>
        </p:nvGrpSpPr>
        <p:grpSpPr>
          <a:xfrm>
            <a:off x="10821067" y="5143500"/>
            <a:ext cx="6604769" cy="4381983"/>
            <a:chOff x="0" y="0"/>
            <a:chExt cx="1023252" cy="678884"/>
          </a:xfrm>
        </p:grpSpPr>
        <p:sp>
          <p:nvSpPr>
            <p:cNvPr id="85" name="Freeform 85"/>
            <p:cNvSpPr/>
            <p:nvPr/>
          </p:nvSpPr>
          <p:spPr>
            <a:xfrm>
              <a:off x="0" y="0"/>
              <a:ext cx="1023251" cy="678884"/>
            </a:xfrm>
            <a:custGeom>
              <a:avLst/>
              <a:gdLst/>
              <a:ahLst/>
              <a:cxnLst/>
              <a:rect l="l" t="t" r="r" b="b"/>
              <a:pathLst>
                <a:path w="1023251" h="678884">
                  <a:moveTo>
                    <a:pt x="0" y="0"/>
                  </a:moveTo>
                  <a:lnTo>
                    <a:pt x="1023251" y="0"/>
                  </a:lnTo>
                  <a:lnTo>
                    <a:pt x="1023251" y="678884"/>
                  </a:lnTo>
                  <a:lnTo>
                    <a:pt x="0" y="678884"/>
                  </a:lnTo>
                  <a:close/>
                </a:path>
              </a:pathLst>
            </a:custGeom>
            <a:blipFill>
              <a:blip r:embed="rId22"/>
              <a:stretch>
                <a:fillRect l="-2721" t="-6318" b="-6318"/>
              </a:stretch>
            </a:blipFill>
          </p:spPr>
          <p:txBody>
            <a:bodyPr/>
            <a:lstStyle/>
            <a:p>
              <a:endParaRPr lang="en-US"/>
            </a:p>
          </p:txBody>
        </p:sp>
      </p:grpSp>
      <p:grpSp>
        <p:nvGrpSpPr>
          <p:cNvPr id="86" name="Group 86"/>
          <p:cNvGrpSpPr/>
          <p:nvPr/>
        </p:nvGrpSpPr>
        <p:grpSpPr>
          <a:xfrm>
            <a:off x="10423031" y="4547145"/>
            <a:ext cx="1192711" cy="1192711"/>
            <a:chOff x="0" y="0"/>
            <a:chExt cx="812800" cy="812800"/>
          </a:xfrm>
        </p:grpSpPr>
        <p:sp>
          <p:nvSpPr>
            <p:cNvPr id="87" name="Freeform 87"/>
            <p:cNvSpPr/>
            <p:nvPr/>
          </p:nvSpPr>
          <p:spPr>
            <a:xfrm>
              <a:off x="0" y="0"/>
              <a:ext cx="812800" cy="812800"/>
            </a:xfrm>
            <a:custGeom>
              <a:avLst/>
              <a:gdLst/>
              <a:ahLst/>
              <a:cxnLst/>
              <a:rect l="l" t="t" r="r" b="b"/>
              <a:pathLst>
                <a:path w="812800" h="812800">
                  <a:moveTo>
                    <a:pt x="298438" y="0"/>
                  </a:moveTo>
                  <a:lnTo>
                    <a:pt x="514362" y="0"/>
                  </a:lnTo>
                  <a:cubicBezTo>
                    <a:pt x="679185" y="0"/>
                    <a:pt x="812800" y="133615"/>
                    <a:pt x="812800" y="298438"/>
                  </a:cubicBezTo>
                  <a:lnTo>
                    <a:pt x="812800" y="514362"/>
                  </a:lnTo>
                  <a:cubicBezTo>
                    <a:pt x="812800" y="679185"/>
                    <a:pt x="679185" y="812800"/>
                    <a:pt x="514362" y="812800"/>
                  </a:cubicBezTo>
                  <a:lnTo>
                    <a:pt x="298438" y="812800"/>
                  </a:lnTo>
                  <a:cubicBezTo>
                    <a:pt x="133615" y="812800"/>
                    <a:pt x="0" y="679185"/>
                    <a:pt x="0" y="514362"/>
                  </a:cubicBezTo>
                  <a:lnTo>
                    <a:pt x="0" y="298438"/>
                  </a:lnTo>
                  <a:cubicBezTo>
                    <a:pt x="0" y="133615"/>
                    <a:pt x="133615" y="0"/>
                    <a:pt x="298438" y="0"/>
                  </a:cubicBezTo>
                  <a:close/>
                </a:path>
              </a:pathLst>
            </a:custGeom>
            <a:solidFill>
              <a:srgbClr val="03306B"/>
            </a:solidFill>
            <a:ln w="38100" cap="rnd">
              <a:solidFill>
                <a:srgbClr val="FFFFFF"/>
              </a:solidFill>
              <a:prstDash val="solid"/>
              <a:round/>
            </a:ln>
          </p:spPr>
          <p:txBody>
            <a:bodyPr/>
            <a:lstStyle/>
            <a:p>
              <a:endParaRPr lang="en-US"/>
            </a:p>
          </p:txBody>
        </p:sp>
        <p:sp>
          <p:nvSpPr>
            <p:cNvPr id="88" name="TextBox 8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9" name="Freeform 89"/>
          <p:cNvSpPr/>
          <p:nvPr/>
        </p:nvSpPr>
        <p:spPr>
          <a:xfrm>
            <a:off x="10685441" y="4757993"/>
            <a:ext cx="667891" cy="771014"/>
          </a:xfrm>
          <a:custGeom>
            <a:avLst/>
            <a:gdLst/>
            <a:ahLst/>
            <a:cxnLst/>
            <a:rect l="l" t="t" r="r" b="b"/>
            <a:pathLst>
              <a:path w="667891" h="771014">
                <a:moveTo>
                  <a:pt x="0" y="0"/>
                </a:moveTo>
                <a:lnTo>
                  <a:pt x="667891" y="0"/>
                </a:lnTo>
                <a:lnTo>
                  <a:pt x="667891" y="771014"/>
                </a:lnTo>
                <a:lnTo>
                  <a:pt x="0" y="77101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nvGrpSpPr>
          <p:cNvPr id="90" name="Group 90"/>
          <p:cNvGrpSpPr/>
          <p:nvPr/>
        </p:nvGrpSpPr>
        <p:grpSpPr>
          <a:xfrm>
            <a:off x="14908866" y="2417740"/>
            <a:ext cx="433674" cy="433674"/>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92" name="TextBox 92"/>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93" name="TextBox 93"/>
          <p:cNvSpPr txBox="1"/>
          <p:nvPr/>
        </p:nvSpPr>
        <p:spPr>
          <a:xfrm>
            <a:off x="523935" y="431800"/>
            <a:ext cx="7154732" cy="596900"/>
          </a:xfrm>
          <a:prstGeom prst="rect">
            <a:avLst/>
          </a:prstGeom>
        </p:spPr>
        <p:txBody>
          <a:bodyPr lIns="0" tIns="0" rIns="0" bIns="0" rtlCol="0" anchor="t">
            <a:spAutoFit/>
          </a:bodyPr>
          <a:lstStyle/>
          <a:p>
            <a:pPr algn="l">
              <a:lnSpc>
                <a:spcPts val="4900"/>
              </a:lnSpc>
            </a:pPr>
            <a:r>
              <a:rPr lang="en-US" sz="3500" b="1">
                <a:solidFill>
                  <a:srgbClr val="1A3673"/>
                </a:solidFill>
                <a:latin typeface="Canva Sans Bold"/>
                <a:ea typeface="Canva Sans Bold"/>
                <a:cs typeface="Canva Sans Bold"/>
                <a:sym typeface="Canva Sans Bold"/>
              </a:rPr>
              <a:t> LIFE CYCLE  STATES</a:t>
            </a:r>
          </a:p>
        </p:txBody>
      </p:sp>
      <p:grpSp>
        <p:nvGrpSpPr>
          <p:cNvPr id="94" name="Group 94"/>
          <p:cNvGrpSpPr/>
          <p:nvPr/>
        </p:nvGrpSpPr>
        <p:grpSpPr>
          <a:xfrm>
            <a:off x="11139714" y="1875211"/>
            <a:ext cx="6447899" cy="1549004"/>
            <a:chOff x="0" y="0"/>
            <a:chExt cx="8597198" cy="2065338"/>
          </a:xfrm>
        </p:grpSpPr>
        <p:grpSp>
          <p:nvGrpSpPr>
            <p:cNvPr id="95" name="Group 95"/>
            <p:cNvGrpSpPr/>
            <p:nvPr/>
          </p:nvGrpSpPr>
          <p:grpSpPr>
            <a:xfrm>
              <a:off x="0" y="723372"/>
              <a:ext cx="1859941" cy="466723"/>
              <a:chOff x="0" y="0"/>
              <a:chExt cx="367396" cy="92192"/>
            </a:xfrm>
          </p:grpSpPr>
          <p:sp>
            <p:nvSpPr>
              <p:cNvPr id="96" name="Freeform 96"/>
              <p:cNvSpPr/>
              <p:nvPr/>
            </p:nvSpPr>
            <p:spPr>
              <a:xfrm>
                <a:off x="0" y="0"/>
                <a:ext cx="367396" cy="92192"/>
              </a:xfrm>
              <a:custGeom>
                <a:avLst/>
                <a:gdLst/>
                <a:ahLst/>
                <a:cxnLst/>
                <a:rect l="l" t="t" r="r" b="b"/>
                <a:pathLst>
                  <a:path w="367396" h="92192">
                    <a:moveTo>
                      <a:pt x="46096" y="0"/>
                    </a:moveTo>
                    <a:lnTo>
                      <a:pt x="321300" y="0"/>
                    </a:lnTo>
                    <a:cubicBezTo>
                      <a:pt x="333525" y="0"/>
                      <a:pt x="345250" y="4857"/>
                      <a:pt x="353895" y="13501"/>
                    </a:cubicBezTo>
                    <a:cubicBezTo>
                      <a:pt x="362539" y="22146"/>
                      <a:pt x="367396" y="33871"/>
                      <a:pt x="367396" y="46096"/>
                    </a:cubicBezTo>
                    <a:lnTo>
                      <a:pt x="367396" y="46096"/>
                    </a:lnTo>
                    <a:cubicBezTo>
                      <a:pt x="367396" y="58322"/>
                      <a:pt x="362539" y="70046"/>
                      <a:pt x="353895" y="78691"/>
                    </a:cubicBezTo>
                    <a:cubicBezTo>
                      <a:pt x="345250" y="87336"/>
                      <a:pt x="333525" y="92192"/>
                      <a:pt x="321300" y="92192"/>
                    </a:cubicBezTo>
                    <a:lnTo>
                      <a:pt x="46096" y="92192"/>
                    </a:lnTo>
                    <a:cubicBezTo>
                      <a:pt x="33871" y="92192"/>
                      <a:pt x="22146" y="87336"/>
                      <a:pt x="13501" y="78691"/>
                    </a:cubicBezTo>
                    <a:cubicBezTo>
                      <a:pt x="4857" y="70046"/>
                      <a:pt x="0" y="58322"/>
                      <a:pt x="0" y="46096"/>
                    </a:cubicBezTo>
                    <a:lnTo>
                      <a:pt x="0" y="46096"/>
                    </a:lnTo>
                    <a:cubicBezTo>
                      <a:pt x="0" y="33871"/>
                      <a:pt x="4857" y="22146"/>
                      <a:pt x="13501" y="13501"/>
                    </a:cubicBezTo>
                    <a:cubicBezTo>
                      <a:pt x="22146" y="4857"/>
                      <a:pt x="33871" y="0"/>
                      <a:pt x="46096" y="0"/>
                    </a:cubicBezTo>
                    <a:close/>
                  </a:path>
                </a:pathLst>
              </a:custGeom>
              <a:solidFill>
                <a:srgbClr val="03306B"/>
              </a:solidFill>
            </p:spPr>
            <p:txBody>
              <a:bodyPr/>
              <a:lstStyle/>
              <a:p>
                <a:endParaRPr lang="en-US"/>
              </a:p>
            </p:txBody>
          </p:sp>
          <p:sp>
            <p:nvSpPr>
              <p:cNvPr id="97" name="TextBox 97"/>
              <p:cNvSpPr txBox="1"/>
              <p:nvPr/>
            </p:nvSpPr>
            <p:spPr>
              <a:xfrm>
                <a:off x="0" y="-28575"/>
                <a:ext cx="367396" cy="120767"/>
              </a:xfrm>
              <a:prstGeom prst="rect">
                <a:avLst/>
              </a:prstGeom>
            </p:spPr>
            <p:txBody>
              <a:bodyPr lIns="50800" tIns="50800" rIns="50800" bIns="50800" rtlCol="0" anchor="ctr"/>
              <a:lstStyle/>
              <a:p>
                <a:pPr algn="ctr">
                  <a:lnSpc>
                    <a:spcPts val="2100"/>
                  </a:lnSpc>
                </a:pPr>
                <a:endParaRPr/>
              </a:p>
            </p:txBody>
          </p:sp>
        </p:grpSp>
        <p:grpSp>
          <p:nvGrpSpPr>
            <p:cNvPr id="98" name="Group 98"/>
            <p:cNvGrpSpPr/>
            <p:nvPr/>
          </p:nvGrpSpPr>
          <p:grpSpPr>
            <a:xfrm>
              <a:off x="0" y="1598615"/>
              <a:ext cx="1859941" cy="466723"/>
              <a:chOff x="0" y="0"/>
              <a:chExt cx="367396" cy="92192"/>
            </a:xfrm>
          </p:grpSpPr>
          <p:sp>
            <p:nvSpPr>
              <p:cNvPr id="99" name="Freeform 99"/>
              <p:cNvSpPr/>
              <p:nvPr/>
            </p:nvSpPr>
            <p:spPr>
              <a:xfrm>
                <a:off x="0" y="0"/>
                <a:ext cx="367396" cy="92192"/>
              </a:xfrm>
              <a:custGeom>
                <a:avLst/>
                <a:gdLst/>
                <a:ahLst/>
                <a:cxnLst/>
                <a:rect l="l" t="t" r="r" b="b"/>
                <a:pathLst>
                  <a:path w="367396" h="92192">
                    <a:moveTo>
                      <a:pt x="0" y="0"/>
                    </a:moveTo>
                    <a:lnTo>
                      <a:pt x="367396" y="0"/>
                    </a:lnTo>
                    <a:lnTo>
                      <a:pt x="367396" y="92192"/>
                    </a:lnTo>
                    <a:lnTo>
                      <a:pt x="0" y="92192"/>
                    </a:lnTo>
                    <a:close/>
                  </a:path>
                </a:pathLst>
              </a:custGeom>
              <a:solidFill>
                <a:srgbClr val="DE8014"/>
              </a:solidFill>
            </p:spPr>
            <p:txBody>
              <a:bodyPr/>
              <a:lstStyle/>
              <a:p>
                <a:endParaRPr lang="en-US"/>
              </a:p>
            </p:txBody>
          </p:sp>
          <p:sp>
            <p:nvSpPr>
              <p:cNvPr id="100" name="TextBox 100"/>
              <p:cNvSpPr txBox="1"/>
              <p:nvPr/>
            </p:nvSpPr>
            <p:spPr>
              <a:xfrm>
                <a:off x="0" y="-28575"/>
                <a:ext cx="367396" cy="120767"/>
              </a:xfrm>
              <a:prstGeom prst="rect">
                <a:avLst/>
              </a:prstGeom>
            </p:spPr>
            <p:txBody>
              <a:bodyPr lIns="50800" tIns="50800" rIns="50800" bIns="50800" rtlCol="0" anchor="ctr"/>
              <a:lstStyle/>
              <a:p>
                <a:pPr algn="ctr">
                  <a:lnSpc>
                    <a:spcPts val="2100"/>
                  </a:lnSpc>
                </a:pPr>
                <a:endParaRPr/>
              </a:p>
            </p:txBody>
          </p:sp>
        </p:grpSp>
        <p:sp>
          <p:nvSpPr>
            <p:cNvPr id="101" name="TextBox 101"/>
            <p:cNvSpPr txBox="1"/>
            <p:nvPr/>
          </p:nvSpPr>
          <p:spPr>
            <a:xfrm>
              <a:off x="3295647" y="-47625"/>
              <a:ext cx="2850179" cy="547158"/>
            </a:xfrm>
            <a:prstGeom prst="rect">
              <a:avLst/>
            </a:prstGeom>
          </p:spPr>
          <p:txBody>
            <a:bodyPr lIns="0" tIns="0" rIns="0" bIns="0" rtlCol="0" anchor="t">
              <a:spAutoFit/>
            </a:bodyPr>
            <a:lstStyle/>
            <a:p>
              <a:pPr algn="ctr">
                <a:lnSpc>
                  <a:spcPts val="3499"/>
                </a:lnSpc>
              </a:pPr>
              <a:r>
                <a:rPr lang="en-US" sz="2499" b="1">
                  <a:solidFill>
                    <a:srgbClr val="1A3673"/>
                  </a:solidFill>
                  <a:latin typeface="Canva Sans Bold"/>
                  <a:ea typeface="Canva Sans Bold"/>
                  <a:cs typeface="Canva Sans Bold"/>
                  <a:sym typeface="Canva Sans Bold"/>
                </a:rPr>
                <a:t>Legend</a:t>
              </a:r>
            </a:p>
          </p:txBody>
        </p:sp>
        <p:sp>
          <p:nvSpPr>
            <p:cNvPr id="102" name="TextBox 102"/>
            <p:cNvSpPr txBox="1"/>
            <p:nvPr/>
          </p:nvSpPr>
          <p:spPr>
            <a:xfrm>
              <a:off x="2307817" y="675747"/>
              <a:ext cx="2412920" cy="449792"/>
            </a:xfrm>
            <a:prstGeom prst="rect">
              <a:avLst/>
            </a:prstGeom>
          </p:spPr>
          <p:txBody>
            <a:bodyPr lIns="0" tIns="0" rIns="0" bIns="0" rtlCol="0" anchor="t">
              <a:spAutoFit/>
            </a:bodyPr>
            <a:lstStyle/>
            <a:p>
              <a:pPr algn="l">
                <a:lnSpc>
                  <a:spcPts val="2800"/>
                </a:lnSpc>
              </a:pPr>
              <a:r>
                <a:rPr lang="en-US" sz="2000" b="1">
                  <a:solidFill>
                    <a:srgbClr val="03306B"/>
                  </a:solidFill>
                  <a:latin typeface="Canva Sans Bold"/>
                  <a:ea typeface="Canva Sans Bold"/>
                  <a:cs typeface="Canva Sans Bold"/>
                  <a:sym typeface="Canva Sans Bold"/>
                </a:rPr>
                <a:t>User Action</a:t>
              </a:r>
            </a:p>
          </p:txBody>
        </p:sp>
        <p:sp>
          <p:nvSpPr>
            <p:cNvPr id="103" name="TextBox 103"/>
            <p:cNvSpPr txBox="1"/>
            <p:nvPr/>
          </p:nvSpPr>
          <p:spPr>
            <a:xfrm>
              <a:off x="2307817" y="1550990"/>
              <a:ext cx="2717720" cy="449792"/>
            </a:xfrm>
            <a:prstGeom prst="rect">
              <a:avLst/>
            </a:prstGeom>
          </p:spPr>
          <p:txBody>
            <a:bodyPr lIns="0" tIns="0" rIns="0" bIns="0" rtlCol="0" anchor="t">
              <a:spAutoFit/>
            </a:bodyPr>
            <a:lstStyle/>
            <a:p>
              <a:pPr algn="l">
                <a:lnSpc>
                  <a:spcPts val="2800"/>
                </a:lnSpc>
              </a:pPr>
              <a:r>
                <a:rPr lang="en-US" sz="2000" b="1">
                  <a:solidFill>
                    <a:srgbClr val="03306B"/>
                  </a:solidFill>
                  <a:latin typeface="Canva Sans Bold"/>
                  <a:ea typeface="Canva Sans Bold"/>
                  <a:cs typeface="Canva Sans Bold"/>
                  <a:sym typeface="Canva Sans Bold"/>
                </a:rPr>
                <a:t>Status in UI</a:t>
              </a:r>
            </a:p>
          </p:txBody>
        </p:sp>
        <p:sp>
          <p:nvSpPr>
            <p:cNvPr id="104" name="TextBox 104"/>
            <p:cNvSpPr txBox="1"/>
            <p:nvPr/>
          </p:nvSpPr>
          <p:spPr>
            <a:xfrm>
              <a:off x="5781569" y="675747"/>
              <a:ext cx="2815630" cy="1389592"/>
            </a:xfrm>
            <a:prstGeom prst="rect">
              <a:avLst/>
            </a:prstGeom>
          </p:spPr>
          <p:txBody>
            <a:bodyPr lIns="0" tIns="0" rIns="0" bIns="0" rtlCol="0" anchor="t">
              <a:spAutoFit/>
            </a:bodyPr>
            <a:lstStyle/>
            <a:p>
              <a:pPr algn="l">
                <a:lnSpc>
                  <a:spcPts val="2800"/>
                </a:lnSpc>
              </a:pPr>
              <a:r>
                <a:rPr lang="en-US" sz="2000" b="1">
                  <a:solidFill>
                    <a:srgbClr val="03306B"/>
                  </a:solidFill>
                  <a:latin typeface="Canva Sans Bold"/>
                  <a:ea typeface="Canva Sans Bold"/>
                  <a:cs typeface="Canva Sans Bold"/>
                  <a:sym typeface="Canva Sans Bold"/>
                </a:rPr>
                <a:t>Handled by</a:t>
              </a:r>
            </a:p>
            <a:p>
              <a:pPr marL="431801" lvl="1" indent="-215900" algn="l">
                <a:lnSpc>
                  <a:spcPts val="2800"/>
                </a:lnSpc>
                <a:buFont typeface="Arial"/>
                <a:buChar char="•"/>
              </a:pPr>
              <a:r>
                <a:rPr lang="en-US" sz="2000" b="1">
                  <a:solidFill>
                    <a:srgbClr val="03306B"/>
                  </a:solidFill>
                  <a:latin typeface="Canva Sans Bold"/>
                  <a:ea typeface="Canva Sans Bold"/>
                  <a:cs typeface="Canva Sans Bold"/>
                  <a:sym typeface="Canva Sans Bold"/>
                </a:rPr>
                <a:t>EU - End User</a:t>
              </a:r>
            </a:p>
            <a:p>
              <a:pPr marL="431801" lvl="1" indent="-215900" algn="l">
                <a:lnSpc>
                  <a:spcPts val="2800"/>
                </a:lnSpc>
                <a:buFont typeface="Arial"/>
                <a:buChar char="•"/>
              </a:pPr>
              <a:r>
                <a:rPr lang="en-US" sz="2000" b="1">
                  <a:solidFill>
                    <a:srgbClr val="03306B"/>
                  </a:solidFill>
                  <a:latin typeface="Canva Sans Bold"/>
                  <a:ea typeface="Canva Sans Bold"/>
                  <a:cs typeface="Canva Sans Bold"/>
                  <a:sym typeface="Canva Sans Bold"/>
                </a:rPr>
                <a:t>A - Admin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306B"/>
        </a:solidFill>
        <a:effectLst/>
      </p:bgPr>
    </p:bg>
    <p:spTree>
      <p:nvGrpSpPr>
        <p:cNvPr id="1" name=""/>
        <p:cNvGrpSpPr/>
        <p:nvPr/>
      </p:nvGrpSpPr>
      <p:grpSpPr>
        <a:xfrm>
          <a:off x="0" y="0"/>
          <a:ext cx="0" cy="0"/>
          <a:chOff x="0" y="0"/>
          <a:chExt cx="0" cy="0"/>
        </a:xfrm>
      </p:grpSpPr>
      <p:grpSp>
        <p:nvGrpSpPr>
          <p:cNvPr id="2" name="Group 2"/>
          <p:cNvGrpSpPr/>
          <p:nvPr/>
        </p:nvGrpSpPr>
        <p:grpSpPr>
          <a:xfrm>
            <a:off x="562494" y="1754836"/>
            <a:ext cx="17163013" cy="8097217"/>
            <a:chOff x="0" y="0"/>
            <a:chExt cx="4520300" cy="2132600"/>
          </a:xfrm>
        </p:grpSpPr>
        <p:sp>
          <p:nvSpPr>
            <p:cNvPr id="3" name="Freeform 3"/>
            <p:cNvSpPr/>
            <p:nvPr/>
          </p:nvSpPr>
          <p:spPr>
            <a:xfrm>
              <a:off x="0" y="0"/>
              <a:ext cx="4520300" cy="2132600"/>
            </a:xfrm>
            <a:custGeom>
              <a:avLst/>
              <a:gdLst/>
              <a:ahLst/>
              <a:cxnLst/>
              <a:rect l="l" t="t" r="r" b="b"/>
              <a:pathLst>
                <a:path w="4520300" h="2132600">
                  <a:moveTo>
                    <a:pt x="13532" y="0"/>
                  </a:moveTo>
                  <a:lnTo>
                    <a:pt x="4506767" y="0"/>
                  </a:lnTo>
                  <a:cubicBezTo>
                    <a:pt x="4510356" y="0"/>
                    <a:pt x="4513798" y="1426"/>
                    <a:pt x="4516336" y="3964"/>
                  </a:cubicBezTo>
                  <a:cubicBezTo>
                    <a:pt x="4518874" y="6501"/>
                    <a:pt x="4520300" y="9943"/>
                    <a:pt x="4520300" y="13532"/>
                  </a:cubicBezTo>
                  <a:lnTo>
                    <a:pt x="4520300" y="2119068"/>
                  </a:lnTo>
                  <a:cubicBezTo>
                    <a:pt x="4520300" y="2126542"/>
                    <a:pt x="4514241" y="2132600"/>
                    <a:pt x="4506767" y="2132600"/>
                  </a:cubicBezTo>
                  <a:lnTo>
                    <a:pt x="13532" y="2132600"/>
                  </a:lnTo>
                  <a:cubicBezTo>
                    <a:pt x="6059" y="2132600"/>
                    <a:pt x="0" y="2126542"/>
                    <a:pt x="0" y="2119068"/>
                  </a:cubicBezTo>
                  <a:lnTo>
                    <a:pt x="0" y="13532"/>
                  </a:lnTo>
                  <a:cubicBezTo>
                    <a:pt x="0" y="6059"/>
                    <a:pt x="6059" y="0"/>
                    <a:pt x="13532"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28575"/>
              <a:ext cx="4520300" cy="2161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0" y="0"/>
            <a:ext cx="18288000" cy="1334246"/>
            <a:chOff x="0" y="0"/>
            <a:chExt cx="4816593" cy="351406"/>
          </a:xfrm>
        </p:grpSpPr>
        <p:sp>
          <p:nvSpPr>
            <p:cNvPr id="6" name="Freeform 6"/>
            <p:cNvSpPr/>
            <p:nvPr/>
          </p:nvSpPr>
          <p:spPr>
            <a:xfrm>
              <a:off x="0" y="0"/>
              <a:ext cx="4816592" cy="351406"/>
            </a:xfrm>
            <a:custGeom>
              <a:avLst/>
              <a:gdLst/>
              <a:ahLst/>
              <a:cxnLst/>
              <a:rect l="l" t="t" r="r" b="b"/>
              <a:pathLst>
                <a:path w="4816592" h="351406">
                  <a:moveTo>
                    <a:pt x="0" y="0"/>
                  </a:moveTo>
                  <a:lnTo>
                    <a:pt x="4816592" y="0"/>
                  </a:lnTo>
                  <a:lnTo>
                    <a:pt x="4816592" y="351406"/>
                  </a:lnTo>
                  <a:lnTo>
                    <a:pt x="0" y="351406"/>
                  </a:lnTo>
                  <a:close/>
                </a:path>
              </a:pathLst>
            </a:custGeom>
            <a:solidFill>
              <a:srgbClr val="FFFFFF"/>
            </a:solidFill>
          </p:spPr>
          <p:txBody>
            <a:bodyPr/>
            <a:lstStyle/>
            <a:p>
              <a:endParaRPr lang="en-US"/>
            </a:p>
          </p:txBody>
        </p:sp>
        <p:sp>
          <p:nvSpPr>
            <p:cNvPr id="7" name="TextBox 7"/>
            <p:cNvSpPr txBox="1"/>
            <p:nvPr/>
          </p:nvSpPr>
          <p:spPr>
            <a:xfrm>
              <a:off x="0" y="-28575"/>
              <a:ext cx="4816593" cy="379981"/>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0078865" y="1996448"/>
            <a:ext cx="7451411" cy="3277451"/>
            <a:chOff x="0" y="0"/>
            <a:chExt cx="1962512" cy="863197"/>
          </a:xfrm>
        </p:grpSpPr>
        <p:sp>
          <p:nvSpPr>
            <p:cNvPr id="9" name="Freeform 9"/>
            <p:cNvSpPr/>
            <p:nvPr/>
          </p:nvSpPr>
          <p:spPr>
            <a:xfrm>
              <a:off x="0" y="0"/>
              <a:ext cx="1962512" cy="863197"/>
            </a:xfrm>
            <a:custGeom>
              <a:avLst/>
              <a:gdLst/>
              <a:ahLst/>
              <a:cxnLst/>
              <a:rect l="l" t="t" r="r" b="b"/>
              <a:pathLst>
                <a:path w="1962512" h="863197">
                  <a:moveTo>
                    <a:pt x="52988" y="0"/>
                  </a:moveTo>
                  <a:lnTo>
                    <a:pt x="1909523" y="0"/>
                  </a:lnTo>
                  <a:cubicBezTo>
                    <a:pt x="1938788" y="0"/>
                    <a:pt x="1962512" y="23724"/>
                    <a:pt x="1962512" y="52988"/>
                  </a:cubicBezTo>
                  <a:lnTo>
                    <a:pt x="1962512" y="810209"/>
                  </a:lnTo>
                  <a:cubicBezTo>
                    <a:pt x="1962512" y="824262"/>
                    <a:pt x="1956929" y="837740"/>
                    <a:pt x="1946992" y="847677"/>
                  </a:cubicBezTo>
                  <a:cubicBezTo>
                    <a:pt x="1937054" y="857614"/>
                    <a:pt x="1923577" y="863197"/>
                    <a:pt x="1909523" y="863197"/>
                  </a:cubicBezTo>
                  <a:lnTo>
                    <a:pt x="52988" y="863197"/>
                  </a:lnTo>
                  <a:cubicBezTo>
                    <a:pt x="23724" y="863197"/>
                    <a:pt x="0" y="839473"/>
                    <a:pt x="0" y="810209"/>
                  </a:cubicBezTo>
                  <a:lnTo>
                    <a:pt x="0" y="52988"/>
                  </a:lnTo>
                  <a:cubicBezTo>
                    <a:pt x="0" y="23724"/>
                    <a:pt x="23724" y="0"/>
                    <a:pt x="52988" y="0"/>
                  </a:cubicBezTo>
                  <a:close/>
                </a:path>
              </a:pathLst>
            </a:custGeom>
            <a:solidFill>
              <a:srgbClr val="03306B"/>
            </a:solidFill>
          </p:spPr>
          <p:txBody>
            <a:bodyPr/>
            <a:lstStyle/>
            <a:p>
              <a:endParaRPr lang="en-US"/>
            </a:p>
          </p:txBody>
        </p:sp>
        <p:sp>
          <p:nvSpPr>
            <p:cNvPr id="10" name="TextBox 10"/>
            <p:cNvSpPr txBox="1"/>
            <p:nvPr/>
          </p:nvSpPr>
          <p:spPr>
            <a:xfrm>
              <a:off x="0" y="-28575"/>
              <a:ext cx="1962512" cy="891772"/>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10232044" y="6570208"/>
            <a:ext cx="7145055" cy="1887085"/>
            <a:chOff x="0" y="0"/>
            <a:chExt cx="9526740" cy="2516113"/>
          </a:xfrm>
        </p:grpSpPr>
        <p:grpSp>
          <p:nvGrpSpPr>
            <p:cNvPr id="12" name="Group 12"/>
            <p:cNvGrpSpPr/>
            <p:nvPr/>
          </p:nvGrpSpPr>
          <p:grpSpPr>
            <a:xfrm>
              <a:off x="0" y="0"/>
              <a:ext cx="9526740" cy="2516113"/>
              <a:chOff x="0" y="0"/>
              <a:chExt cx="1881825" cy="497010"/>
            </a:xfrm>
          </p:grpSpPr>
          <p:sp>
            <p:nvSpPr>
              <p:cNvPr id="13" name="Freeform 13"/>
              <p:cNvSpPr/>
              <p:nvPr/>
            </p:nvSpPr>
            <p:spPr>
              <a:xfrm>
                <a:off x="0" y="0"/>
                <a:ext cx="1881825" cy="497010"/>
              </a:xfrm>
              <a:custGeom>
                <a:avLst/>
                <a:gdLst/>
                <a:ahLst/>
                <a:cxnLst/>
                <a:rect l="l" t="t" r="r" b="b"/>
                <a:pathLst>
                  <a:path w="1881825" h="497010">
                    <a:moveTo>
                      <a:pt x="0" y="0"/>
                    </a:moveTo>
                    <a:lnTo>
                      <a:pt x="1881825" y="0"/>
                    </a:lnTo>
                    <a:lnTo>
                      <a:pt x="1881825" y="497010"/>
                    </a:lnTo>
                    <a:lnTo>
                      <a:pt x="0" y="497010"/>
                    </a:lnTo>
                    <a:close/>
                  </a:path>
                </a:pathLst>
              </a:custGeom>
              <a:solidFill>
                <a:srgbClr val="000000">
                  <a:alpha val="0"/>
                </a:srgbClr>
              </a:solidFill>
              <a:ln w="19050" cap="sq">
                <a:solidFill>
                  <a:srgbClr val="03306B"/>
                </a:solidFill>
                <a:prstDash val="solid"/>
                <a:miter/>
              </a:ln>
            </p:spPr>
            <p:txBody>
              <a:bodyPr/>
              <a:lstStyle/>
              <a:p>
                <a:endParaRPr lang="en-US"/>
              </a:p>
            </p:txBody>
          </p:sp>
          <p:sp>
            <p:nvSpPr>
              <p:cNvPr id="14" name="TextBox 14"/>
              <p:cNvSpPr txBox="1"/>
              <p:nvPr/>
            </p:nvSpPr>
            <p:spPr>
              <a:xfrm>
                <a:off x="0" y="-28575"/>
                <a:ext cx="1881825" cy="525585"/>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a:off x="555477" y="371507"/>
              <a:ext cx="1363790" cy="13637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2997638" y="371507"/>
              <a:ext cx="1363790" cy="13637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21" name="Group 21"/>
            <p:cNvGrpSpPr/>
            <p:nvPr/>
          </p:nvGrpSpPr>
          <p:grpSpPr>
            <a:xfrm>
              <a:off x="5234686" y="371507"/>
              <a:ext cx="1363790" cy="136379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24" name="Group 24"/>
            <p:cNvGrpSpPr/>
            <p:nvPr/>
          </p:nvGrpSpPr>
          <p:grpSpPr>
            <a:xfrm>
              <a:off x="7677976" y="371507"/>
              <a:ext cx="1363790" cy="136379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306B"/>
              </a:solidFill>
            </p:spPr>
            <p:txBody>
              <a:bodyPr/>
              <a:lstStyle/>
              <a:p>
                <a:endParaRPr lang="en-US"/>
              </a:p>
            </p:txBody>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27" name="Freeform 27"/>
            <p:cNvSpPr/>
            <p:nvPr/>
          </p:nvSpPr>
          <p:spPr>
            <a:xfrm>
              <a:off x="755949" y="580257"/>
              <a:ext cx="946288" cy="946288"/>
            </a:xfrm>
            <a:custGeom>
              <a:avLst/>
              <a:gdLst/>
              <a:ahLst/>
              <a:cxnLst/>
              <a:rect l="l" t="t" r="r" b="b"/>
              <a:pathLst>
                <a:path w="946288" h="946288">
                  <a:moveTo>
                    <a:pt x="0" y="0"/>
                  </a:moveTo>
                  <a:lnTo>
                    <a:pt x="946289" y="0"/>
                  </a:lnTo>
                  <a:lnTo>
                    <a:pt x="946289" y="946289"/>
                  </a:lnTo>
                  <a:lnTo>
                    <a:pt x="0" y="946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8"/>
            <p:cNvSpPr/>
            <p:nvPr/>
          </p:nvSpPr>
          <p:spPr>
            <a:xfrm>
              <a:off x="3180490" y="554359"/>
              <a:ext cx="998086" cy="998086"/>
            </a:xfrm>
            <a:custGeom>
              <a:avLst/>
              <a:gdLst/>
              <a:ahLst/>
              <a:cxnLst/>
              <a:rect l="l" t="t" r="r" b="b"/>
              <a:pathLst>
                <a:path w="998086" h="998086">
                  <a:moveTo>
                    <a:pt x="0" y="0"/>
                  </a:moveTo>
                  <a:lnTo>
                    <a:pt x="998086" y="0"/>
                  </a:lnTo>
                  <a:lnTo>
                    <a:pt x="998086" y="998086"/>
                  </a:lnTo>
                  <a:lnTo>
                    <a:pt x="0" y="998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a:off x="5517523" y="621100"/>
              <a:ext cx="864603" cy="864603"/>
            </a:xfrm>
            <a:custGeom>
              <a:avLst/>
              <a:gdLst/>
              <a:ahLst/>
              <a:cxnLst/>
              <a:rect l="l" t="t" r="r" b="b"/>
              <a:pathLst>
                <a:path w="864603" h="864603">
                  <a:moveTo>
                    <a:pt x="0" y="0"/>
                  </a:moveTo>
                  <a:lnTo>
                    <a:pt x="864603" y="0"/>
                  </a:lnTo>
                  <a:lnTo>
                    <a:pt x="864603" y="864603"/>
                  </a:lnTo>
                  <a:lnTo>
                    <a:pt x="0" y="8646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p:cNvSpPr/>
            <p:nvPr/>
          </p:nvSpPr>
          <p:spPr>
            <a:xfrm>
              <a:off x="7893876" y="553808"/>
              <a:ext cx="1013269" cy="972738"/>
            </a:xfrm>
            <a:custGeom>
              <a:avLst/>
              <a:gdLst/>
              <a:ahLst/>
              <a:cxnLst/>
              <a:rect l="l" t="t" r="r" b="b"/>
              <a:pathLst>
                <a:path w="1013269" h="972738">
                  <a:moveTo>
                    <a:pt x="0" y="0"/>
                  </a:moveTo>
                  <a:lnTo>
                    <a:pt x="1013269" y="0"/>
                  </a:lnTo>
                  <a:lnTo>
                    <a:pt x="1013269" y="972738"/>
                  </a:lnTo>
                  <a:lnTo>
                    <a:pt x="0" y="9727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TextBox 31"/>
            <p:cNvSpPr txBox="1"/>
            <p:nvPr/>
          </p:nvSpPr>
          <p:spPr>
            <a:xfrm>
              <a:off x="627276" y="1919965"/>
              <a:ext cx="1220192" cy="333375"/>
            </a:xfrm>
            <a:prstGeom prst="rect">
              <a:avLst/>
            </a:prstGeom>
          </p:spPr>
          <p:txBody>
            <a:bodyPr lIns="0" tIns="0" rIns="0" bIns="0" rtlCol="0" anchor="t">
              <a:spAutoFit/>
            </a:bodyPr>
            <a:lstStyle/>
            <a:p>
              <a:pPr algn="ctr">
                <a:lnSpc>
                  <a:spcPts val="2100"/>
                </a:lnSpc>
              </a:pPr>
              <a:r>
                <a:rPr lang="en-US" sz="1500" b="1">
                  <a:solidFill>
                    <a:srgbClr val="FFFFFF"/>
                  </a:solidFill>
                  <a:latin typeface="Canva Sans Bold"/>
                  <a:ea typeface="Canva Sans Bold"/>
                  <a:cs typeface="Canva Sans Bold"/>
                  <a:sym typeface="Canva Sans Bold"/>
                </a:rPr>
                <a:t>Flexibility</a:t>
              </a:r>
            </a:p>
          </p:txBody>
        </p:sp>
        <p:sp>
          <p:nvSpPr>
            <p:cNvPr id="32" name="TextBox 32"/>
            <p:cNvSpPr txBox="1"/>
            <p:nvPr/>
          </p:nvSpPr>
          <p:spPr>
            <a:xfrm>
              <a:off x="2959258" y="1919965"/>
              <a:ext cx="1372195" cy="333375"/>
            </a:xfrm>
            <a:prstGeom prst="rect">
              <a:avLst/>
            </a:prstGeom>
          </p:spPr>
          <p:txBody>
            <a:bodyPr lIns="0" tIns="0" rIns="0" bIns="0" rtlCol="0" anchor="t">
              <a:spAutoFit/>
            </a:bodyPr>
            <a:lstStyle/>
            <a:p>
              <a:pPr marL="0" lvl="0" indent="0" algn="ctr">
                <a:lnSpc>
                  <a:spcPts val="2100"/>
                </a:lnSpc>
                <a:spcBef>
                  <a:spcPct val="0"/>
                </a:spcBef>
              </a:pPr>
              <a:r>
                <a:rPr lang="en-US" sz="1500" b="1" u="none" strike="noStrike">
                  <a:solidFill>
                    <a:srgbClr val="FFFFFF"/>
                  </a:solidFill>
                  <a:latin typeface="Canva Sans Bold"/>
                  <a:ea typeface="Canva Sans Bold"/>
                  <a:cs typeface="Canva Sans Bold"/>
                  <a:sym typeface="Canva Sans Bold"/>
                </a:rPr>
                <a:t>Modularity</a:t>
              </a:r>
            </a:p>
          </p:txBody>
        </p:sp>
        <p:sp>
          <p:nvSpPr>
            <p:cNvPr id="33" name="TextBox 33"/>
            <p:cNvSpPr txBox="1"/>
            <p:nvPr/>
          </p:nvSpPr>
          <p:spPr>
            <a:xfrm>
              <a:off x="5517523" y="1919965"/>
              <a:ext cx="798116" cy="333375"/>
            </a:xfrm>
            <a:prstGeom prst="rect">
              <a:avLst/>
            </a:prstGeom>
          </p:spPr>
          <p:txBody>
            <a:bodyPr lIns="0" tIns="0" rIns="0" bIns="0" rtlCol="0" anchor="t">
              <a:spAutoFit/>
            </a:bodyPr>
            <a:lstStyle/>
            <a:p>
              <a:pPr marL="0" lvl="0" indent="0" algn="ctr">
                <a:lnSpc>
                  <a:spcPts val="2100"/>
                </a:lnSpc>
                <a:spcBef>
                  <a:spcPct val="0"/>
                </a:spcBef>
              </a:pPr>
              <a:r>
                <a:rPr lang="en-US" sz="1500" b="1" u="none" strike="noStrike">
                  <a:solidFill>
                    <a:srgbClr val="FFFFFF"/>
                  </a:solidFill>
                  <a:latin typeface="Canva Sans Bold"/>
                  <a:ea typeface="Canva Sans Bold"/>
                  <a:cs typeface="Canva Sans Bold"/>
                  <a:sym typeface="Canva Sans Bold"/>
                </a:rPr>
                <a:t>Agility</a:t>
              </a:r>
            </a:p>
          </p:txBody>
        </p:sp>
        <p:sp>
          <p:nvSpPr>
            <p:cNvPr id="34" name="TextBox 34"/>
            <p:cNvSpPr txBox="1"/>
            <p:nvPr/>
          </p:nvSpPr>
          <p:spPr>
            <a:xfrm>
              <a:off x="7732809" y="1919965"/>
              <a:ext cx="1254125" cy="333375"/>
            </a:xfrm>
            <a:prstGeom prst="rect">
              <a:avLst/>
            </a:prstGeom>
          </p:spPr>
          <p:txBody>
            <a:bodyPr lIns="0" tIns="0" rIns="0" bIns="0" rtlCol="0" anchor="t">
              <a:spAutoFit/>
            </a:bodyPr>
            <a:lstStyle/>
            <a:p>
              <a:pPr marL="0" lvl="0" indent="0" algn="ctr">
                <a:lnSpc>
                  <a:spcPts val="2100"/>
                </a:lnSpc>
                <a:spcBef>
                  <a:spcPct val="0"/>
                </a:spcBef>
              </a:pPr>
              <a:r>
                <a:rPr lang="en-US" sz="1500" b="1" u="none" strike="noStrike">
                  <a:solidFill>
                    <a:srgbClr val="FFFFFF"/>
                  </a:solidFill>
                  <a:latin typeface="Canva Sans Bold"/>
                  <a:ea typeface="Canva Sans Bold"/>
                  <a:cs typeface="Canva Sans Bold"/>
                  <a:sym typeface="Canva Sans Bold"/>
                </a:rPr>
                <a:t>Reliability</a:t>
              </a:r>
            </a:p>
          </p:txBody>
        </p:sp>
      </p:grpSp>
      <p:sp>
        <p:nvSpPr>
          <p:cNvPr id="35" name="Freeform 35"/>
          <p:cNvSpPr/>
          <p:nvPr/>
        </p:nvSpPr>
        <p:spPr>
          <a:xfrm>
            <a:off x="1253233" y="4086369"/>
            <a:ext cx="424185" cy="553585"/>
          </a:xfrm>
          <a:custGeom>
            <a:avLst/>
            <a:gdLst/>
            <a:ahLst/>
            <a:cxnLst/>
            <a:rect l="l" t="t" r="r" b="b"/>
            <a:pathLst>
              <a:path w="424185" h="553585">
                <a:moveTo>
                  <a:pt x="0" y="0"/>
                </a:moveTo>
                <a:lnTo>
                  <a:pt x="424185" y="0"/>
                </a:lnTo>
                <a:lnTo>
                  <a:pt x="424185" y="553585"/>
                </a:lnTo>
                <a:lnTo>
                  <a:pt x="0" y="5535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36"/>
          <p:cNvSpPr/>
          <p:nvPr/>
        </p:nvSpPr>
        <p:spPr>
          <a:xfrm>
            <a:off x="1223988" y="5386789"/>
            <a:ext cx="482631" cy="445227"/>
          </a:xfrm>
          <a:custGeom>
            <a:avLst/>
            <a:gdLst/>
            <a:ahLst/>
            <a:cxnLst/>
            <a:rect l="l" t="t" r="r" b="b"/>
            <a:pathLst>
              <a:path w="482631" h="445227">
                <a:moveTo>
                  <a:pt x="0" y="0"/>
                </a:moveTo>
                <a:lnTo>
                  <a:pt x="482631" y="0"/>
                </a:lnTo>
                <a:lnTo>
                  <a:pt x="482631" y="445227"/>
                </a:lnTo>
                <a:lnTo>
                  <a:pt x="0" y="4452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7" name="Freeform 37"/>
          <p:cNvSpPr/>
          <p:nvPr/>
        </p:nvSpPr>
        <p:spPr>
          <a:xfrm>
            <a:off x="1223988" y="6917866"/>
            <a:ext cx="492789" cy="484165"/>
          </a:xfrm>
          <a:custGeom>
            <a:avLst/>
            <a:gdLst/>
            <a:ahLst/>
            <a:cxnLst/>
            <a:rect l="l" t="t" r="r" b="b"/>
            <a:pathLst>
              <a:path w="492789" h="484165">
                <a:moveTo>
                  <a:pt x="0" y="0"/>
                </a:moveTo>
                <a:lnTo>
                  <a:pt x="492789" y="0"/>
                </a:lnTo>
                <a:lnTo>
                  <a:pt x="492789" y="484165"/>
                </a:lnTo>
                <a:lnTo>
                  <a:pt x="0" y="4841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8" name="Freeform 38"/>
          <p:cNvSpPr/>
          <p:nvPr/>
        </p:nvSpPr>
        <p:spPr>
          <a:xfrm>
            <a:off x="1253233" y="8635070"/>
            <a:ext cx="491260" cy="451959"/>
          </a:xfrm>
          <a:custGeom>
            <a:avLst/>
            <a:gdLst/>
            <a:ahLst/>
            <a:cxnLst/>
            <a:rect l="l" t="t" r="r" b="b"/>
            <a:pathLst>
              <a:path w="491260" h="451959">
                <a:moveTo>
                  <a:pt x="0" y="0"/>
                </a:moveTo>
                <a:lnTo>
                  <a:pt x="491260" y="0"/>
                </a:lnTo>
                <a:lnTo>
                  <a:pt x="491260" y="451960"/>
                </a:lnTo>
                <a:lnTo>
                  <a:pt x="0" y="4519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9" name="Freeform 39"/>
          <p:cNvSpPr/>
          <p:nvPr/>
        </p:nvSpPr>
        <p:spPr>
          <a:xfrm>
            <a:off x="1223988" y="2747368"/>
            <a:ext cx="482675" cy="450697"/>
          </a:xfrm>
          <a:custGeom>
            <a:avLst/>
            <a:gdLst/>
            <a:ahLst/>
            <a:cxnLst/>
            <a:rect l="l" t="t" r="r" b="b"/>
            <a:pathLst>
              <a:path w="482675" h="450697">
                <a:moveTo>
                  <a:pt x="0" y="0"/>
                </a:moveTo>
                <a:lnTo>
                  <a:pt x="482675" y="0"/>
                </a:lnTo>
                <a:lnTo>
                  <a:pt x="482675" y="450697"/>
                </a:lnTo>
                <a:lnTo>
                  <a:pt x="0" y="4506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0" name="TextBox 40"/>
          <p:cNvSpPr txBox="1"/>
          <p:nvPr/>
        </p:nvSpPr>
        <p:spPr>
          <a:xfrm>
            <a:off x="1895556" y="2709268"/>
            <a:ext cx="6877182" cy="1044575"/>
          </a:xfrm>
          <a:prstGeom prst="rect">
            <a:avLst/>
          </a:prstGeom>
        </p:spPr>
        <p:txBody>
          <a:bodyPr lIns="0" tIns="0" rIns="0" bIns="0" rtlCol="0" anchor="t">
            <a:spAutoFit/>
          </a:bodyPr>
          <a:lstStyle/>
          <a:p>
            <a:pPr algn="just">
              <a:lnSpc>
                <a:spcPts val="2799"/>
              </a:lnSpc>
            </a:pPr>
            <a:r>
              <a:rPr lang="en-US" sz="1999" b="1">
                <a:solidFill>
                  <a:srgbClr val="1A3673"/>
                </a:solidFill>
                <a:latin typeface="Canva Sans Bold"/>
                <a:ea typeface="Canva Sans Bold"/>
                <a:cs typeface="Canva Sans Bold"/>
                <a:sym typeface="Canva Sans Bold"/>
              </a:rPr>
              <a:t>React Component Design</a:t>
            </a:r>
          </a:p>
          <a:p>
            <a:pPr algn="just">
              <a:lnSpc>
                <a:spcPts val="2799"/>
              </a:lnSpc>
              <a:spcBef>
                <a:spcPct val="0"/>
              </a:spcBef>
            </a:pPr>
            <a:r>
              <a:rPr lang="en-US" sz="1999">
                <a:solidFill>
                  <a:srgbClr val="1A3673"/>
                </a:solidFill>
                <a:latin typeface="Canva Sans"/>
                <a:ea typeface="Canva Sans"/>
                <a:cs typeface="Canva Sans"/>
                <a:sym typeface="Canva Sans"/>
              </a:rPr>
              <a:t>Uses a single, highly abstracted component that fetches JSON schemas and renders UI fields dynamically.</a:t>
            </a:r>
          </a:p>
        </p:txBody>
      </p:sp>
      <p:sp>
        <p:nvSpPr>
          <p:cNvPr id="41" name="TextBox 41"/>
          <p:cNvSpPr txBox="1"/>
          <p:nvPr/>
        </p:nvSpPr>
        <p:spPr>
          <a:xfrm>
            <a:off x="1873858" y="4011018"/>
            <a:ext cx="6898879" cy="1044575"/>
          </a:xfrm>
          <a:prstGeom prst="rect">
            <a:avLst/>
          </a:prstGeom>
        </p:spPr>
        <p:txBody>
          <a:bodyPr lIns="0" tIns="0" rIns="0" bIns="0" rtlCol="0" anchor="t">
            <a:spAutoFit/>
          </a:bodyPr>
          <a:lstStyle/>
          <a:p>
            <a:pPr algn="just">
              <a:lnSpc>
                <a:spcPts val="2799"/>
              </a:lnSpc>
              <a:spcBef>
                <a:spcPct val="0"/>
              </a:spcBef>
            </a:pPr>
            <a:r>
              <a:rPr lang="en-US" sz="1999" b="1">
                <a:solidFill>
                  <a:srgbClr val="1A3673"/>
                </a:solidFill>
                <a:latin typeface="Canva Sans Bold"/>
                <a:ea typeface="Canva Sans Bold"/>
                <a:cs typeface="Canva Sans Bold"/>
                <a:sym typeface="Canva Sans Bold"/>
              </a:rPr>
              <a:t>Dynamic Component Registry Management</a:t>
            </a:r>
          </a:p>
          <a:p>
            <a:pPr algn="just">
              <a:lnSpc>
                <a:spcPts val="2799"/>
              </a:lnSpc>
              <a:spcBef>
                <a:spcPct val="0"/>
              </a:spcBef>
            </a:pPr>
            <a:r>
              <a:rPr lang="en-US" sz="1999">
                <a:solidFill>
                  <a:srgbClr val="1A3673"/>
                </a:solidFill>
                <a:latin typeface="Canva Sans"/>
                <a:ea typeface="Canva Sans"/>
                <a:cs typeface="Canva Sans"/>
                <a:sym typeface="Canva Sans"/>
              </a:rPr>
              <a:t>Developed a Dynamic Component Registry, just drop files in the registry to make it dynamic. </a:t>
            </a:r>
            <a:r>
              <a:rPr lang="en-US" sz="1999" b="1" i="1">
                <a:solidFill>
                  <a:srgbClr val="1A3673"/>
                </a:solidFill>
                <a:latin typeface="Canva Sans Bold Italics"/>
                <a:ea typeface="Canva Sans Bold Italics"/>
                <a:cs typeface="Canva Sans Bold Italics"/>
                <a:sym typeface="Canva Sans Bold Italics"/>
              </a:rPr>
              <a:t>It's that simple</a:t>
            </a:r>
          </a:p>
        </p:txBody>
      </p:sp>
      <p:sp>
        <p:nvSpPr>
          <p:cNvPr id="42" name="TextBox 42"/>
          <p:cNvSpPr txBox="1"/>
          <p:nvPr/>
        </p:nvSpPr>
        <p:spPr>
          <a:xfrm>
            <a:off x="1895556" y="5312768"/>
            <a:ext cx="6898879" cy="1397000"/>
          </a:xfrm>
          <a:prstGeom prst="rect">
            <a:avLst/>
          </a:prstGeom>
        </p:spPr>
        <p:txBody>
          <a:bodyPr lIns="0" tIns="0" rIns="0" bIns="0" rtlCol="0" anchor="t">
            <a:spAutoFit/>
          </a:bodyPr>
          <a:lstStyle/>
          <a:p>
            <a:pPr algn="just">
              <a:lnSpc>
                <a:spcPts val="2799"/>
              </a:lnSpc>
              <a:spcBef>
                <a:spcPct val="0"/>
              </a:spcBef>
            </a:pPr>
            <a:r>
              <a:rPr lang="en-US" sz="1999" b="1">
                <a:solidFill>
                  <a:srgbClr val="1A3673"/>
                </a:solidFill>
                <a:latin typeface="Canva Sans Bold"/>
                <a:ea typeface="Canva Sans Bold"/>
                <a:cs typeface="Canva Sans Bold"/>
                <a:sym typeface="Canva Sans Bold"/>
              </a:rPr>
              <a:t>Plug-and-Play Field Expansion</a:t>
            </a:r>
          </a:p>
          <a:p>
            <a:pPr algn="just">
              <a:lnSpc>
                <a:spcPts val="2799"/>
              </a:lnSpc>
              <a:spcBef>
                <a:spcPct val="0"/>
              </a:spcBef>
            </a:pPr>
            <a:r>
              <a:rPr lang="en-US" sz="1999">
                <a:solidFill>
                  <a:srgbClr val="1A3673"/>
                </a:solidFill>
                <a:latin typeface="Canva Sans"/>
                <a:ea typeface="Canva Sans"/>
                <a:cs typeface="Canva Sans"/>
                <a:sym typeface="Canva Sans"/>
              </a:rPr>
              <a:t>Adding a new field requires just a JSON schema change no changes to component logic. </a:t>
            </a:r>
            <a:r>
              <a:rPr lang="en-US" sz="1999" b="1" i="1">
                <a:solidFill>
                  <a:srgbClr val="1A3673"/>
                </a:solidFill>
                <a:latin typeface="Canva Sans Bold Italics"/>
                <a:ea typeface="Canva Sans Bold Italics"/>
                <a:cs typeface="Canva Sans Bold Italics"/>
                <a:sym typeface="Canva Sans Bold Italics"/>
              </a:rPr>
              <a:t>Changes reflect instantly</a:t>
            </a:r>
          </a:p>
        </p:txBody>
      </p:sp>
      <p:sp>
        <p:nvSpPr>
          <p:cNvPr id="43" name="TextBox 43"/>
          <p:cNvSpPr txBox="1"/>
          <p:nvPr/>
        </p:nvSpPr>
        <p:spPr>
          <a:xfrm>
            <a:off x="1873858" y="6879766"/>
            <a:ext cx="6898879" cy="1397000"/>
          </a:xfrm>
          <a:prstGeom prst="rect">
            <a:avLst/>
          </a:prstGeom>
        </p:spPr>
        <p:txBody>
          <a:bodyPr lIns="0" tIns="0" rIns="0" bIns="0" rtlCol="0" anchor="t">
            <a:spAutoFit/>
          </a:bodyPr>
          <a:lstStyle/>
          <a:p>
            <a:pPr algn="just">
              <a:lnSpc>
                <a:spcPts val="2799"/>
              </a:lnSpc>
              <a:spcBef>
                <a:spcPct val="0"/>
              </a:spcBef>
            </a:pPr>
            <a:r>
              <a:rPr lang="en-US" sz="1999" b="1">
                <a:solidFill>
                  <a:srgbClr val="1A3673"/>
                </a:solidFill>
                <a:latin typeface="Canva Sans Bold"/>
                <a:ea typeface="Canva Sans Bold"/>
                <a:cs typeface="Canva Sans Bold"/>
                <a:sym typeface="Canva Sans Bold"/>
              </a:rPr>
              <a:t>Live Configuration Pull</a:t>
            </a:r>
          </a:p>
          <a:p>
            <a:pPr algn="just">
              <a:lnSpc>
                <a:spcPts val="2799"/>
              </a:lnSpc>
              <a:spcBef>
                <a:spcPct val="0"/>
              </a:spcBef>
            </a:pPr>
            <a:r>
              <a:rPr lang="en-US" sz="1999">
                <a:solidFill>
                  <a:srgbClr val="1A3673"/>
                </a:solidFill>
                <a:latin typeface="Canva Sans"/>
                <a:ea typeface="Canva Sans"/>
                <a:cs typeface="Canva Sans"/>
                <a:sym typeface="Canva Sans"/>
              </a:rPr>
              <a:t>Component fetches configuration and field mappings from the DB on-load, enabling runtime rendering without redeployment. </a:t>
            </a:r>
            <a:r>
              <a:rPr lang="en-US" sz="1999" b="1" i="1">
                <a:solidFill>
                  <a:srgbClr val="1A3673"/>
                </a:solidFill>
                <a:latin typeface="Canva Sans Bold Italics"/>
                <a:ea typeface="Canva Sans Bold Italics"/>
                <a:cs typeface="Canva Sans Bold Italics"/>
                <a:sym typeface="Canva Sans Bold Italics"/>
              </a:rPr>
              <a:t>No need to wait till Friday!</a:t>
            </a:r>
          </a:p>
        </p:txBody>
      </p:sp>
      <p:sp>
        <p:nvSpPr>
          <p:cNvPr id="44" name="TextBox 44"/>
          <p:cNvSpPr txBox="1"/>
          <p:nvPr/>
        </p:nvSpPr>
        <p:spPr>
          <a:xfrm>
            <a:off x="1863010" y="8545692"/>
            <a:ext cx="6909728" cy="1044575"/>
          </a:xfrm>
          <a:prstGeom prst="rect">
            <a:avLst/>
          </a:prstGeom>
        </p:spPr>
        <p:txBody>
          <a:bodyPr lIns="0" tIns="0" rIns="0" bIns="0" rtlCol="0" anchor="t">
            <a:spAutoFit/>
          </a:bodyPr>
          <a:lstStyle/>
          <a:p>
            <a:pPr algn="just">
              <a:lnSpc>
                <a:spcPts val="2799"/>
              </a:lnSpc>
              <a:spcBef>
                <a:spcPct val="0"/>
              </a:spcBef>
            </a:pPr>
            <a:r>
              <a:rPr lang="en-US" sz="1999" b="1">
                <a:solidFill>
                  <a:srgbClr val="1A3673"/>
                </a:solidFill>
                <a:latin typeface="Canva Sans Bold"/>
                <a:ea typeface="Canva Sans Bold"/>
                <a:cs typeface="Canva Sans Bold"/>
                <a:sym typeface="Canva Sans Bold"/>
              </a:rPr>
              <a:t>State Management</a:t>
            </a:r>
          </a:p>
          <a:p>
            <a:pPr algn="just">
              <a:lnSpc>
                <a:spcPts val="2799"/>
              </a:lnSpc>
              <a:spcBef>
                <a:spcPct val="0"/>
              </a:spcBef>
            </a:pPr>
            <a:r>
              <a:rPr lang="en-US" sz="1999">
                <a:solidFill>
                  <a:srgbClr val="1A3673"/>
                </a:solidFill>
                <a:latin typeface="Canva Sans"/>
                <a:ea typeface="Canva Sans"/>
                <a:cs typeface="Canva Sans"/>
                <a:sym typeface="Canva Sans"/>
              </a:rPr>
              <a:t>Built with </a:t>
            </a:r>
            <a:r>
              <a:rPr lang="en-US" sz="1999" b="1" i="1">
                <a:solidFill>
                  <a:srgbClr val="1A3673"/>
                </a:solidFill>
                <a:latin typeface="Canva Sans Bold Italics"/>
                <a:ea typeface="Canva Sans Bold Italics"/>
                <a:cs typeface="Canva Sans Bold Italics"/>
                <a:sym typeface="Canva Sans Bold Italics"/>
              </a:rPr>
              <a:t>useState</a:t>
            </a:r>
            <a:r>
              <a:rPr lang="en-US" sz="1999">
                <a:solidFill>
                  <a:srgbClr val="1A3673"/>
                </a:solidFill>
                <a:latin typeface="Canva Sans"/>
                <a:ea typeface="Canva Sans"/>
                <a:cs typeface="Canva Sans"/>
                <a:sym typeface="Canva Sans"/>
              </a:rPr>
              <a:t> and </a:t>
            </a:r>
            <a:r>
              <a:rPr lang="en-US" sz="1999" b="1" i="1">
                <a:solidFill>
                  <a:srgbClr val="1A3673"/>
                </a:solidFill>
                <a:latin typeface="Canva Sans Bold Italics"/>
                <a:ea typeface="Canva Sans Bold Italics"/>
                <a:cs typeface="Canva Sans Bold Italics"/>
                <a:sym typeface="Canva Sans Bold Italics"/>
              </a:rPr>
              <a:t>React Hooks</a:t>
            </a:r>
            <a:r>
              <a:rPr lang="en-US" sz="1999">
                <a:solidFill>
                  <a:srgbClr val="1A3673"/>
                </a:solidFill>
                <a:latin typeface="Canva Sans"/>
                <a:ea typeface="Canva Sans"/>
                <a:cs typeface="Canva Sans"/>
                <a:sym typeface="Canva Sans"/>
              </a:rPr>
              <a:t> for seamless UI updates and data sync</a:t>
            </a:r>
          </a:p>
        </p:txBody>
      </p:sp>
      <p:sp>
        <p:nvSpPr>
          <p:cNvPr id="45" name="TextBox 45"/>
          <p:cNvSpPr txBox="1"/>
          <p:nvPr/>
        </p:nvSpPr>
        <p:spPr>
          <a:xfrm>
            <a:off x="1186784" y="1851986"/>
            <a:ext cx="5381079" cy="596900"/>
          </a:xfrm>
          <a:prstGeom prst="rect">
            <a:avLst/>
          </a:prstGeom>
        </p:spPr>
        <p:txBody>
          <a:bodyPr lIns="0" tIns="0" rIns="0" bIns="0" rtlCol="0" anchor="t">
            <a:spAutoFit/>
          </a:bodyPr>
          <a:lstStyle/>
          <a:p>
            <a:pPr algn="l">
              <a:lnSpc>
                <a:spcPts val="4900"/>
              </a:lnSpc>
            </a:pPr>
            <a:r>
              <a:rPr lang="en-US" sz="3500" b="1">
                <a:solidFill>
                  <a:srgbClr val="1A3673"/>
                </a:solidFill>
                <a:latin typeface="Canva Sans Bold"/>
                <a:ea typeface="Canva Sans Bold"/>
                <a:cs typeface="Canva Sans Bold"/>
                <a:sym typeface="Canva Sans Bold"/>
              </a:rPr>
              <a:t>Dynamic Design</a:t>
            </a:r>
          </a:p>
        </p:txBody>
      </p:sp>
      <p:sp>
        <p:nvSpPr>
          <p:cNvPr id="46" name="TextBox 46"/>
          <p:cNvSpPr txBox="1"/>
          <p:nvPr/>
        </p:nvSpPr>
        <p:spPr>
          <a:xfrm>
            <a:off x="10891984" y="2193702"/>
            <a:ext cx="6048972"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Error Handling – Zod Integration</a:t>
            </a:r>
          </a:p>
        </p:txBody>
      </p:sp>
      <p:sp>
        <p:nvSpPr>
          <p:cNvPr id="47" name="TextBox 47"/>
          <p:cNvSpPr txBox="1"/>
          <p:nvPr/>
        </p:nvSpPr>
        <p:spPr>
          <a:xfrm>
            <a:off x="10465555" y="3107357"/>
            <a:ext cx="6901830" cy="422276"/>
          </a:xfrm>
          <a:prstGeom prst="rect">
            <a:avLst/>
          </a:prstGeom>
        </p:spPr>
        <p:txBody>
          <a:bodyPr lIns="0" tIns="0" rIns="0" bIns="0" rtlCol="0" anchor="t">
            <a:spAutoFit/>
          </a:bodyPr>
          <a:lstStyle/>
          <a:p>
            <a:pPr marL="539745" lvl="1" indent="-269872" algn="l">
              <a:lnSpc>
                <a:spcPts val="3499"/>
              </a:lnSpc>
              <a:buFont typeface="Arial"/>
              <a:buChar char="•"/>
            </a:pPr>
            <a:r>
              <a:rPr lang="en-US" sz="2499" b="1">
                <a:solidFill>
                  <a:srgbClr val="FFFFFF"/>
                </a:solidFill>
                <a:latin typeface="Canva Sans Bold"/>
                <a:ea typeface="Canva Sans Bold"/>
                <a:cs typeface="Canva Sans Bold"/>
                <a:sym typeface="Canva Sans Bold"/>
              </a:rPr>
              <a:t>Zod Schema Integration</a:t>
            </a:r>
          </a:p>
        </p:txBody>
      </p:sp>
      <p:sp>
        <p:nvSpPr>
          <p:cNvPr id="48" name="TextBox 48"/>
          <p:cNvSpPr txBox="1"/>
          <p:nvPr/>
        </p:nvSpPr>
        <p:spPr>
          <a:xfrm>
            <a:off x="5810135" y="885825"/>
            <a:ext cx="5611042" cy="257175"/>
          </a:xfrm>
          <a:prstGeom prst="rect">
            <a:avLst/>
          </a:prstGeom>
        </p:spPr>
        <p:txBody>
          <a:bodyPr lIns="0" tIns="0" rIns="0" bIns="0" rtlCol="0" anchor="t">
            <a:spAutoFit/>
          </a:bodyPr>
          <a:lstStyle/>
          <a:p>
            <a:pPr algn="r">
              <a:lnSpc>
                <a:spcPts val="2100"/>
              </a:lnSpc>
              <a:spcBef>
                <a:spcPct val="0"/>
              </a:spcBef>
            </a:pPr>
            <a:r>
              <a:rPr lang="en-US" sz="1500" i="1">
                <a:solidFill>
                  <a:srgbClr val="1A3673"/>
                </a:solidFill>
                <a:latin typeface="Canva Sans Italics"/>
                <a:ea typeface="Canva Sans Italics"/>
                <a:cs typeface="Canva Sans Italics"/>
                <a:sym typeface="Canva Sans Italics"/>
              </a:rPr>
              <a:t>Built for agility . Engineered for scale. Powered by Schema</a:t>
            </a:r>
          </a:p>
        </p:txBody>
      </p:sp>
      <p:sp>
        <p:nvSpPr>
          <p:cNvPr id="49" name="TextBox 49"/>
          <p:cNvSpPr txBox="1"/>
          <p:nvPr/>
        </p:nvSpPr>
        <p:spPr>
          <a:xfrm>
            <a:off x="562494" y="231775"/>
            <a:ext cx="10858683" cy="596900"/>
          </a:xfrm>
          <a:prstGeom prst="rect">
            <a:avLst/>
          </a:prstGeom>
        </p:spPr>
        <p:txBody>
          <a:bodyPr lIns="0" tIns="0" rIns="0" bIns="0" rtlCol="0" anchor="t">
            <a:spAutoFit/>
          </a:bodyPr>
          <a:lstStyle/>
          <a:p>
            <a:pPr algn="l">
              <a:lnSpc>
                <a:spcPts val="4900"/>
              </a:lnSpc>
            </a:pPr>
            <a:r>
              <a:rPr lang="en-US" sz="3500" b="1">
                <a:solidFill>
                  <a:srgbClr val="1A3673"/>
                </a:solidFill>
                <a:latin typeface="Canva Sans Bold"/>
                <a:ea typeface="Canva Sans Bold"/>
                <a:cs typeface="Canva Sans Bold"/>
                <a:sym typeface="Canva Sans Bold"/>
              </a:rPr>
              <a:t>Low Code Architecture For High Velocity Delivery</a:t>
            </a:r>
          </a:p>
        </p:txBody>
      </p:sp>
      <p:sp>
        <p:nvSpPr>
          <p:cNvPr id="50" name="Freeform 50" descr="Elevance Health's logo"/>
          <p:cNvSpPr/>
          <p:nvPr/>
        </p:nvSpPr>
        <p:spPr>
          <a:xfrm>
            <a:off x="15335389" y="102135"/>
            <a:ext cx="2654243" cy="1129977"/>
          </a:xfrm>
          <a:custGeom>
            <a:avLst/>
            <a:gdLst/>
            <a:ahLst/>
            <a:cxnLst/>
            <a:rect l="l" t="t" r="r" b="b"/>
            <a:pathLst>
              <a:path w="2654243" h="1129977">
                <a:moveTo>
                  <a:pt x="0" y="0"/>
                </a:moveTo>
                <a:lnTo>
                  <a:pt x="2654243" y="0"/>
                </a:lnTo>
                <a:lnTo>
                  <a:pt x="2654243" y="1129976"/>
                </a:lnTo>
                <a:lnTo>
                  <a:pt x="0" y="112997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51" name="TextBox 51"/>
          <p:cNvSpPr txBox="1"/>
          <p:nvPr/>
        </p:nvSpPr>
        <p:spPr>
          <a:xfrm>
            <a:off x="10780085" y="5531982"/>
            <a:ext cx="6048972" cy="495301"/>
          </a:xfrm>
          <a:prstGeom prst="rect">
            <a:avLst/>
          </a:prstGeom>
        </p:spPr>
        <p:txBody>
          <a:bodyPr lIns="0" tIns="0" rIns="0" bIns="0" rtlCol="0" anchor="t">
            <a:spAutoFit/>
          </a:bodyPr>
          <a:lstStyle/>
          <a:p>
            <a:pPr algn="ctr">
              <a:lnSpc>
                <a:spcPts val="4199"/>
              </a:lnSpc>
              <a:spcBef>
                <a:spcPct val="0"/>
              </a:spcBef>
            </a:pPr>
            <a:r>
              <a:rPr lang="en-US" sz="2999" b="1">
                <a:solidFill>
                  <a:srgbClr val="03306B"/>
                </a:solidFill>
                <a:latin typeface="Canva Sans Bold"/>
                <a:ea typeface="Canva Sans Bold"/>
                <a:cs typeface="Canva Sans Bold"/>
                <a:sym typeface="Canva Sans Bold"/>
              </a:rPr>
              <a:t>Four Pillars of Architecture</a:t>
            </a:r>
          </a:p>
        </p:txBody>
      </p:sp>
      <p:sp>
        <p:nvSpPr>
          <p:cNvPr id="52" name="TextBox 52"/>
          <p:cNvSpPr txBox="1"/>
          <p:nvPr/>
        </p:nvSpPr>
        <p:spPr>
          <a:xfrm>
            <a:off x="10991173" y="3666680"/>
            <a:ext cx="6268127" cy="1298576"/>
          </a:xfrm>
          <a:prstGeom prst="rect">
            <a:avLst/>
          </a:prstGeom>
        </p:spPr>
        <p:txBody>
          <a:bodyPr lIns="0" tIns="0" rIns="0" bIns="0" rtlCol="0" anchor="t">
            <a:spAutoFit/>
          </a:bodyPr>
          <a:lstStyle/>
          <a:p>
            <a:pPr algn="l">
              <a:lnSpc>
                <a:spcPts val="3499"/>
              </a:lnSpc>
            </a:pPr>
            <a:r>
              <a:rPr lang="en-US" sz="2499">
                <a:solidFill>
                  <a:srgbClr val="FFFFFF"/>
                </a:solidFill>
                <a:latin typeface="Canva Sans"/>
                <a:ea typeface="Canva Sans"/>
                <a:cs typeface="Canva Sans"/>
                <a:sym typeface="Canva Sans"/>
              </a:rPr>
              <a:t>JSON data is validated against Zod schemas before submission, catching errors from the client side.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306B"/>
        </a:solidFill>
        <a:effectLst/>
      </p:bgPr>
    </p:bg>
    <p:spTree>
      <p:nvGrpSpPr>
        <p:cNvPr id="1" name=""/>
        <p:cNvGrpSpPr/>
        <p:nvPr/>
      </p:nvGrpSpPr>
      <p:grpSpPr>
        <a:xfrm>
          <a:off x="0" y="0"/>
          <a:ext cx="0" cy="0"/>
          <a:chOff x="0" y="0"/>
          <a:chExt cx="0" cy="0"/>
        </a:xfrm>
      </p:grpSpPr>
      <p:grpSp>
        <p:nvGrpSpPr>
          <p:cNvPr id="2" name="Group 2"/>
          <p:cNvGrpSpPr/>
          <p:nvPr/>
        </p:nvGrpSpPr>
        <p:grpSpPr>
          <a:xfrm>
            <a:off x="523935" y="1756788"/>
            <a:ext cx="17416862" cy="8097217"/>
            <a:chOff x="0" y="0"/>
            <a:chExt cx="4587157" cy="2132600"/>
          </a:xfrm>
        </p:grpSpPr>
        <p:sp>
          <p:nvSpPr>
            <p:cNvPr id="3" name="Freeform 3"/>
            <p:cNvSpPr/>
            <p:nvPr/>
          </p:nvSpPr>
          <p:spPr>
            <a:xfrm>
              <a:off x="0" y="0"/>
              <a:ext cx="4587157" cy="2132600"/>
            </a:xfrm>
            <a:custGeom>
              <a:avLst/>
              <a:gdLst/>
              <a:ahLst/>
              <a:cxnLst/>
              <a:rect l="l" t="t" r="r" b="b"/>
              <a:pathLst>
                <a:path w="4587157" h="2132600">
                  <a:moveTo>
                    <a:pt x="13335" y="0"/>
                  </a:moveTo>
                  <a:lnTo>
                    <a:pt x="4573822" y="0"/>
                  </a:lnTo>
                  <a:cubicBezTo>
                    <a:pt x="4577358" y="0"/>
                    <a:pt x="4580750" y="1405"/>
                    <a:pt x="4583251" y="3906"/>
                  </a:cubicBezTo>
                  <a:cubicBezTo>
                    <a:pt x="4585752" y="6407"/>
                    <a:pt x="4587157" y="9798"/>
                    <a:pt x="4587157" y="13335"/>
                  </a:cubicBezTo>
                  <a:lnTo>
                    <a:pt x="4587157" y="2119265"/>
                  </a:lnTo>
                  <a:cubicBezTo>
                    <a:pt x="4587157" y="2122802"/>
                    <a:pt x="4585752" y="2126194"/>
                    <a:pt x="4583251" y="2128695"/>
                  </a:cubicBezTo>
                  <a:cubicBezTo>
                    <a:pt x="4580750" y="2131195"/>
                    <a:pt x="4577358" y="2132600"/>
                    <a:pt x="4573822" y="2132600"/>
                  </a:cubicBezTo>
                  <a:lnTo>
                    <a:pt x="13335" y="2132600"/>
                  </a:lnTo>
                  <a:cubicBezTo>
                    <a:pt x="9798" y="2132600"/>
                    <a:pt x="6407" y="2131195"/>
                    <a:pt x="3906" y="2128695"/>
                  </a:cubicBezTo>
                  <a:cubicBezTo>
                    <a:pt x="1405" y="2126194"/>
                    <a:pt x="0" y="2122802"/>
                    <a:pt x="0" y="2119265"/>
                  </a:cubicBezTo>
                  <a:lnTo>
                    <a:pt x="0" y="13335"/>
                  </a:lnTo>
                  <a:cubicBezTo>
                    <a:pt x="0" y="9798"/>
                    <a:pt x="1405" y="6407"/>
                    <a:pt x="3906" y="3906"/>
                  </a:cubicBezTo>
                  <a:cubicBezTo>
                    <a:pt x="6407" y="1405"/>
                    <a:pt x="9798" y="0"/>
                    <a:pt x="13335"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28575"/>
              <a:ext cx="4587157" cy="2161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0" y="0"/>
            <a:ext cx="18288000" cy="1334246"/>
            <a:chOff x="0" y="0"/>
            <a:chExt cx="4816593" cy="351406"/>
          </a:xfrm>
        </p:grpSpPr>
        <p:sp>
          <p:nvSpPr>
            <p:cNvPr id="6" name="Freeform 6"/>
            <p:cNvSpPr/>
            <p:nvPr/>
          </p:nvSpPr>
          <p:spPr>
            <a:xfrm>
              <a:off x="0" y="0"/>
              <a:ext cx="4816592" cy="351406"/>
            </a:xfrm>
            <a:custGeom>
              <a:avLst/>
              <a:gdLst/>
              <a:ahLst/>
              <a:cxnLst/>
              <a:rect l="l" t="t" r="r" b="b"/>
              <a:pathLst>
                <a:path w="4816592" h="351406">
                  <a:moveTo>
                    <a:pt x="0" y="0"/>
                  </a:moveTo>
                  <a:lnTo>
                    <a:pt x="4816592" y="0"/>
                  </a:lnTo>
                  <a:lnTo>
                    <a:pt x="4816592" y="351406"/>
                  </a:lnTo>
                  <a:lnTo>
                    <a:pt x="0" y="351406"/>
                  </a:lnTo>
                  <a:close/>
                </a:path>
              </a:pathLst>
            </a:custGeom>
            <a:solidFill>
              <a:srgbClr val="FFFFFF"/>
            </a:solidFill>
          </p:spPr>
          <p:txBody>
            <a:bodyPr/>
            <a:lstStyle/>
            <a:p>
              <a:endParaRPr lang="en-US"/>
            </a:p>
          </p:txBody>
        </p:sp>
        <p:sp>
          <p:nvSpPr>
            <p:cNvPr id="7" name="TextBox 7"/>
            <p:cNvSpPr txBox="1"/>
            <p:nvPr/>
          </p:nvSpPr>
          <p:spPr>
            <a:xfrm>
              <a:off x="0" y="-38100"/>
              <a:ext cx="4816593" cy="389506"/>
            </a:xfrm>
            <a:prstGeom prst="rect">
              <a:avLst/>
            </a:prstGeom>
          </p:spPr>
          <p:txBody>
            <a:bodyPr lIns="50800" tIns="50800" rIns="50800" bIns="50800" rtlCol="0" anchor="ctr"/>
            <a:lstStyle/>
            <a:p>
              <a:pPr algn="ctr">
                <a:lnSpc>
                  <a:spcPts val="2100"/>
                </a:lnSpc>
              </a:pPr>
              <a:endParaRPr/>
            </a:p>
          </p:txBody>
        </p:sp>
      </p:grpSp>
      <p:graphicFrame>
        <p:nvGraphicFramePr>
          <p:cNvPr id="8" name="Table 8"/>
          <p:cNvGraphicFramePr>
            <a:graphicFrameLocks noGrp="1"/>
          </p:cNvGraphicFramePr>
          <p:nvPr/>
        </p:nvGraphicFramePr>
        <p:xfrm>
          <a:off x="1281208" y="2203332"/>
          <a:ext cx="8840881" cy="7271324"/>
        </p:xfrm>
        <a:graphic>
          <a:graphicData uri="http://schemas.openxmlformats.org/drawingml/2006/table">
            <a:tbl>
              <a:tblPr/>
              <a:tblGrid>
                <a:gridCol w="2367262">
                  <a:extLst>
                    <a:ext uri="{9D8B030D-6E8A-4147-A177-3AD203B41FA5}">
                      <a16:colId xmlns:a16="http://schemas.microsoft.com/office/drawing/2014/main" val="20000"/>
                    </a:ext>
                  </a:extLst>
                </a:gridCol>
                <a:gridCol w="2985216">
                  <a:extLst>
                    <a:ext uri="{9D8B030D-6E8A-4147-A177-3AD203B41FA5}">
                      <a16:colId xmlns:a16="http://schemas.microsoft.com/office/drawing/2014/main" val="20001"/>
                    </a:ext>
                  </a:extLst>
                </a:gridCol>
                <a:gridCol w="3488403">
                  <a:extLst>
                    <a:ext uri="{9D8B030D-6E8A-4147-A177-3AD203B41FA5}">
                      <a16:colId xmlns:a16="http://schemas.microsoft.com/office/drawing/2014/main" val="20002"/>
                    </a:ext>
                  </a:extLst>
                </a:gridCol>
              </a:tblGrid>
              <a:tr h="1353870">
                <a:tc>
                  <a:txBody>
                    <a:bodyPr/>
                    <a:lstStyle/>
                    <a:p>
                      <a:pPr marL="0" lvl="0" indent="0" algn="ctr">
                        <a:lnSpc>
                          <a:spcPts val="4199"/>
                        </a:lnSpc>
                        <a:spcBef>
                          <a:spcPct val="0"/>
                        </a:spcBef>
                        <a:defRPr/>
                      </a:pPr>
                      <a:r>
                        <a:rPr lang="en-US" sz="2999" b="1">
                          <a:solidFill>
                            <a:srgbClr val="FFFFFF"/>
                          </a:solidFill>
                          <a:latin typeface="Canva Sans Bold"/>
                          <a:ea typeface="Canva Sans Bold"/>
                          <a:cs typeface="Canva Sans Bold"/>
                          <a:sym typeface="Canva Sans Bold"/>
                        </a:rPr>
                        <a:t>ICON</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solidFill>
                      <a:srgbClr val="03306B"/>
                    </a:solidFill>
                  </a:tcPr>
                </a:tc>
                <a:tc>
                  <a:txBody>
                    <a:bodyPr/>
                    <a:lstStyle/>
                    <a:p>
                      <a:pPr marL="0" lvl="0" indent="0" algn="ctr">
                        <a:lnSpc>
                          <a:spcPts val="4199"/>
                        </a:lnSpc>
                        <a:spcBef>
                          <a:spcPct val="0"/>
                        </a:spcBef>
                        <a:defRPr/>
                      </a:pPr>
                      <a:r>
                        <a:rPr lang="en-US" sz="2999" b="1">
                          <a:solidFill>
                            <a:srgbClr val="FFFFFF"/>
                          </a:solidFill>
                          <a:latin typeface="Canva Sans Bold"/>
                          <a:ea typeface="Canva Sans Bold"/>
                          <a:cs typeface="Canva Sans Bold"/>
                          <a:sym typeface="Canva Sans Bold"/>
                        </a:rPr>
                        <a:t>LABEL</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solidFill>
                      <a:srgbClr val="03306B"/>
                    </a:solidFill>
                  </a:tcPr>
                </a:tc>
                <a:tc>
                  <a:txBody>
                    <a:bodyPr/>
                    <a:lstStyle/>
                    <a:p>
                      <a:pPr marL="0" lvl="0" indent="0" algn="ctr">
                        <a:lnSpc>
                          <a:spcPts val="4199"/>
                        </a:lnSpc>
                        <a:spcBef>
                          <a:spcPct val="0"/>
                        </a:spcBef>
                        <a:defRPr/>
                      </a:pPr>
                      <a:r>
                        <a:rPr lang="en-US" sz="2999" b="1">
                          <a:solidFill>
                            <a:srgbClr val="FFFFFF"/>
                          </a:solidFill>
                          <a:latin typeface="Canva Sans Bold"/>
                          <a:ea typeface="Canva Sans Bold"/>
                          <a:cs typeface="Canva Sans Bold"/>
                          <a:sym typeface="Canva Sans Bold"/>
                        </a:rPr>
                        <a:t>FIELD TYPE</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solidFill>
                      <a:srgbClr val="03306B"/>
                    </a:solidFill>
                  </a:tcPr>
                </a:tc>
                <a:extLst>
                  <a:ext uri="{0D108BD9-81ED-4DB2-BD59-A6C34878D82A}">
                    <a16:rowId xmlns:a16="http://schemas.microsoft.com/office/drawing/2014/main" val="10000"/>
                  </a:ext>
                </a:extLst>
              </a:tr>
              <a:tr h="919216">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Aa</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Text Field</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Text</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extLst>
                  <a:ext uri="{0D108BD9-81ED-4DB2-BD59-A6C34878D82A}">
                    <a16:rowId xmlns:a16="http://schemas.microsoft.com/office/drawing/2014/main" val="10001"/>
                  </a:ext>
                </a:extLst>
              </a:tr>
              <a:tr h="919216">
                <a:tc>
                  <a:txBody>
                    <a:bodyPr/>
                    <a:lstStyle/>
                    <a:p>
                      <a:pPr marL="0" lvl="0" indent="0" algn="ctr">
                        <a:lnSpc>
                          <a:spcPts val="3499"/>
                        </a:lnSpc>
                        <a:spcBef>
                          <a:spcPct val="0"/>
                        </a:spcBef>
                        <a:defRPr/>
                      </a:pP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Select</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Dropdown (Single)</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extLst>
                  <a:ext uri="{0D108BD9-81ED-4DB2-BD59-A6C34878D82A}">
                    <a16:rowId xmlns:a16="http://schemas.microsoft.com/office/drawing/2014/main" val="10002"/>
                  </a:ext>
                </a:extLst>
              </a:tr>
              <a:tr h="919216">
                <a:tc>
                  <a:txBody>
                    <a:bodyPr/>
                    <a:lstStyle/>
                    <a:p>
                      <a:pPr marL="0" lvl="0" indent="0" algn="ctr">
                        <a:lnSpc>
                          <a:spcPts val="3499"/>
                        </a:lnSpc>
                        <a:spcBef>
                          <a:spcPct val="0"/>
                        </a:spcBef>
                        <a:defRPr/>
                      </a:pP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Multi Select</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Dropdown (Multi)</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extLst>
                  <a:ext uri="{0D108BD9-81ED-4DB2-BD59-A6C34878D82A}">
                    <a16:rowId xmlns:a16="http://schemas.microsoft.com/office/drawing/2014/main" val="10003"/>
                  </a:ext>
                </a:extLst>
              </a:tr>
              <a:tr h="919216">
                <a:tc>
                  <a:txBody>
                    <a:bodyPr/>
                    <a:lstStyle/>
                    <a:p>
                      <a:pPr marL="0" lvl="0" indent="0" algn="ctr">
                        <a:lnSpc>
                          <a:spcPts val="3499"/>
                        </a:lnSpc>
                        <a:spcBef>
                          <a:spcPct val="0"/>
                        </a:spcBef>
                        <a:defRPr/>
                      </a:pP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Email</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Email Validation</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extLst>
                  <a:ext uri="{0D108BD9-81ED-4DB2-BD59-A6C34878D82A}">
                    <a16:rowId xmlns:a16="http://schemas.microsoft.com/office/drawing/2014/main" val="10004"/>
                  </a:ext>
                </a:extLst>
              </a:tr>
              <a:tr h="1120295">
                <a:tc>
                  <a:txBody>
                    <a:bodyPr/>
                    <a:lstStyle/>
                    <a:p>
                      <a:pPr marL="0" lvl="0" indent="0" algn="ctr">
                        <a:lnSpc>
                          <a:spcPts val="4900"/>
                        </a:lnSpc>
                        <a:spcBef>
                          <a:spcPct val="0"/>
                        </a:spcBef>
                        <a:defRPr/>
                      </a:pPr>
                      <a:r>
                        <a:rPr lang="en-US" sz="3500" b="1">
                          <a:solidFill>
                            <a:srgbClr val="1A3673"/>
                          </a:solidFill>
                          <a:latin typeface="Canva Sans Bold"/>
                          <a:ea typeface="Canva Sans Bold"/>
                          <a:cs typeface="Canva Sans Bold"/>
                          <a:sym typeface="Canva Sans Bold"/>
                        </a:rPr>
                        <a:t>{}</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JSON</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marL="0" lvl="0" indent="0" algn="ctr">
                        <a:lnSpc>
                          <a:spcPts val="3499"/>
                        </a:lnSpc>
                        <a:spcBef>
                          <a:spcPct val="0"/>
                        </a:spcBef>
                        <a:defRPr/>
                      </a:pPr>
                      <a:r>
                        <a:rPr lang="en-US" sz="2499" b="1">
                          <a:solidFill>
                            <a:srgbClr val="1A3673"/>
                          </a:solidFill>
                          <a:latin typeface="Canva Sans Bold"/>
                          <a:ea typeface="Canva Sans Bold"/>
                          <a:cs typeface="Canva Sans Bold"/>
                          <a:sym typeface="Canva Sans Bold"/>
                        </a:rPr>
                        <a:t>Nested JSON</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extLst>
                  <a:ext uri="{0D108BD9-81ED-4DB2-BD59-A6C34878D82A}">
                    <a16:rowId xmlns:a16="http://schemas.microsoft.com/office/drawing/2014/main" val="10005"/>
                  </a:ext>
                </a:extLst>
              </a:tr>
              <a:tr h="1120295">
                <a:tc>
                  <a:txBody>
                    <a:bodyPr/>
                    <a:lstStyle/>
                    <a:p>
                      <a:pPr algn="ctr">
                        <a:lnSpc>
                          <a:spcPts val="4900"/>
                        </a:lnSpc>
                        <a:spcBef>
                          <a:spcPct val="0"/>
                        </a:spcBef>
                        <a:defRPr/>
                      </a:pP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algn="ctr">
                        <a:lnSpc>
                          <a:spcPts val="3499"/>
                        </a:lnSpc>
                        <a:spcBef>
                          <a:spcPct val="0"/>
                        </a:spcBef>
                        <a:defRPr/>
                      </a:pPr>
                      <a:r>
                        <a:rPr lang="en-US" sz="2499" b="1">
                          <a:solidFill>
                            <a:srgbClr val="1A3673"/>
                          </a:solidFill>
                          <a:latin typeface="Canva Sans Bold"/>
                          <a:ea typeface="Canva Sans Bold"/>
                          <a:cs typeface="Canva Sans Bold"/>
                          <a:sym typeface="Canva Sans Bold"/>
                        </a:rPr>
                        <a:t>Calendar</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tc>
                  <a:txBody>
                    <a:bodyPr/>
                    <a:lstStyle/>
                    <a:p>
                      <a:pPr algn="ctr">
                        <a:lnSpc>
                          <a:spcPts val="3499"/>
                        </a:lnSpc>
                        <a:spcBef>
                          <a:spcPct val="0"/>
                        </a:spcBef>
                        <a:defRPr/>
                      </a:pPr>
                      <a:r>
                        <a:rPr lang="en-US" sz="2499" b="1">
                          <a:solidFill>
                            <a:srgbClr val="1A3673"/>
                          </a:solidFill>
                          <a:latin typeface="Canva Sans Bold"/>
                          <a:ea typeface="Canva Sans Bold"/>
                          <a:cs typeface="Canva Sans Bold"/>
                          <a:sym typeface="Canva Sans Bold"/>
                        </a:rPr>
                        <a:t>Date Selector</a:t>
                      </a:r>
                      <a:endParaRPr lang="en-US" sz="1100"/>
                    </a:p>
                  </a:txBody>
                  <a:tcPr marL="190500" marR="190500" marT="190500" marB="190500" anchor="ctr">
                    <a:lnL w="38100" cap="flat" cmpd="sng" algn="ctr">
                      <a:solidFill>
                        <a:srgbClr val="03306B"/>
                      </a:solidFill>
                      <a:prstDash val="solid"/>
                      <a:round/>
                      <a:headEnd type="none" w="med" len="med"/>
                      <a:tailEnd type="none" w="med" len="med"/>
                    </a:lnL>
                    <a:lnR w="38100" cap="flat" cmpd="sng" algn="ctr">
                      <a:solidFill>
                        <a:srgbClr val="03306B"/>
                      </a:solidFill>
                      <a:prstDash val="solid"/>
                      <a:round/>
                      <a:headEnd type="none" w="med" len="med"/>
                      <a:tailEnd type="none" w="med" len="med"/>
                    </a:lnR>
                    <a:lnT w="38100" cap="flat" cmpd="sng" algn="ctr">
                      <a:solidFill>
                        <a:srgbClr val="03306B"/>
                      </a:solidFill>
                      <a:prstDash val="solid"/>
                      <a:round/>
                      <a:headEnd type="none" w="med" len="med"/>
                      <a:tailEnd type="none" w="med" len="med"/>
                    </a:lnT>
                    <a:lnB w="38100" cap="flat" cmpd="sng" algn="ctr">
                      <a:solidFill>
                        <a:srgbClr val="03306B"/>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Freeform 9"/>
          <p:cNvSpPr/>
          <p:nvPr/>
        </p:nvSpPr>
        <p:spPr>
          <a:xfrm>
            <a:off x="1957054" y="4737913"/>
            <a:ext cx="921790" cy="405587"/>
          </a:xfrm>
          <a:custGeom>
            <a:avLst/>
            <a:gdLst/>
            <a:ahLst/>
            <a:cxnLst/>
            <a:rect l="l" t="t" r="r" b="b"/>
            <a:pathLst>
              <a:path w="921790" h="405587">
                <a:moveTo>
                  <a:pt x="0" y="0"/>
                </a:moveTo>
                <a:lnTo>
                  <a:pt x="921790" y="0"/>
                </a:lnTo>
                <a:lnTo>
                  <a:pt x="921790" y="405587"/>
                </a:lnTo>
                <a:lnTo>
                  <a:pt x="0" y="4055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957054" y="5636201"/>
            <a:ext cx="921790" cy="405587"/>
          </a:xfrm>
          <a:custGeom>
            <a:avLst/>
            <a:gdLst/>
            <a:ahLst/>
            <a:cxnLst/>
            <a:rect l="l" t="t" r="r" b="b"/>
            <a:pathLst>
              <a:path w="921790" h="405587">
                <a:moveTo>
                  <a:pt x="0" y="0"/>
                </a:moveTo>
                <a:lnTo>
                  <a:pt x="921790" y="0"/>
                </a:lnTo>
                <a:lnTo>
                  <a:pt x="921790" y="405587"/>
                </a:lnTo>
                <a:lnTo>
                  <a:pt x="0" y="4055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2140802" y="6537088"/>
            <a:ext cx="554295" cy="527273"/>
          </a:xfrm>
          <a:custGeom>
            <a:avLst/>
            <a:gdLst/>
            <a:ahLst/>
            <a:cxnLst/>
            <a:rect l="l" t="t" r="r" b="b"/>
            <a:pathLst>
              <a:path w="554295" h="527273">
                <a:moveTo>
                  <a:pt x="0" y="0"/>
                </a:moveTo>
                <a:lnTo>
                  <a:pt x="554294" y="0"/>
                </a:lnTo>
                <a:lnTo>
                  <a:pt x="554294" y="527273"/>
                </a:lnTo>
                <a:lnTo>
                  <a:pt x="0" y="527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137625" y="8598991"/>
            <a:ext cx="560648" cy="560648"/>
          </a:xfrm>
          <a:custGeom>
            <a:avLst/>
            <a:gdLst/>
            <a:ahLst/>
            <a:cxnLst/>
            <a:rect l="l" t="t" r="r" b="b"/>
            <a:pathLst>
              <a:path w="560648" h="560648">
                <a:moveTo>
                  <a:pt x="0" y="0"/>
                </a:moveTo>
                <a:lnTo>
                  <a:pt x="560648" y="0"/>
                </a:lnTo>
                <a:lnTo>
                  <a:pt x="560648" y="560648"/>
                </a:lnTo>
                <a:lnTo>
                  <a:pt x="0" y="560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3" name="Group 13"/>
          <p:cNvGrpSpPr/>
          <p:nvPr/>
        </p:nvGrpSpPr>
        <p:grpSpPr>
          <a:xfrm>
            <a:off x="10303938" y="2404643"/>
            <a:ext cx="3596098" cy="1906180"/>
            <a:chOff x="0" y="0"/>
            <a:chExt cx="4794797" cy="2541574"/>
          </a:xfrm>
        </p:grpSpPr>
        <p:grpSp>
          <p:nvGrpSpPr>
            <p:cNvPr id="14" name="Group 14"/>
            <p:cNvGrpSpPr/>
            <p:nvPr/>
          </p:nvGrpSpPr>
          <p:grpSpPr>
            <a:xfrm>
              <a:off x="0" y="0"/>
              <a:ext cx="4794797" cy="2541574"/>
              <a:chOff x="0" y="0"/>
              <a:chExt cx="947120" cy="502039"/>
            </a:xfrm>
          </p:grpSpPr>
          <p:sp>
            <p:nvSpPr>
              <p:cNvPr id="15" name="Freeform 15"/>
              <p:cNvSpPr/>
              <p:nvPr/>
            </p:nvSpPr>
            <p:spPr>
              <a:xfrm>
                <a:off x="0" y="0"/>
                <a:ext cx="947120" cy="502039"/>
              </a:xfrm>
              <a:custGeom>
                <a:avLst/>
                <a:gdLst/>
                <a:ahLst/>
                <a:cxnLst/>
                <a:rect l="l" t="t" r="r" b="b"/>
                <a:pathLst>
                  <a:path w="947120" h="502039">
                    <a:moveTo>
                      <a:pt x="73197" y="0"/>
                    </a:moveTo>
                    <a:lnTo>
                      <a:pt x="873923" y="0"/>
                    </a:lnTo>
                    <a:cubicBezTo>
                      <a:pt x="914349" y="0"/>
                      <a:pt x="947120" y="32772"/>
                      <a:pt x="947120" y="73197"/>
                    </a:cubicBezTo>
                    <a:lnTo>
                      <a:pt x="947120" y="428842"/>
                    </a:lnTo>
                    <a:cubicBezTo>
                      <a:pt x="947120" y="469268"/>
                      <a:pt x="914349" y="502039"/>
                      <a:pt x="873923" y="502039"/>
                    </a:cubicBezTo>
                    <a:lnTo>
                      <a:pt x="73197" y="502039"/>
                    </a:lnTo>
                    <a:cubicBezTo>
                      <a:pt x="32772" y="502039"/>
                      <a:pt x="0" y="469268"/>
                      <a:pt x="0" y="428842"/>
                    </a:cubicBezTo>
                    <a:lnTo>
                      <a:pt x="0" y="73197"/>
                    </a:lnTo>
                    <a:cubicBezTo>
                      <a:pt x="0" y="32772"/>
                      <a:pt x="32772" y="0"/>
                      <a:pt x="73197" y="0"/>
                    </a:cubicBezTo>
                    <a:close/>
                  </a:path>
                </a:pathLst>
              </a:custGeom>
              <a:solidFill>
                <a:srgbClr val="FFFFFF"/>
              </a:solidFill>
              <a:ln w="95250" cap="rnd">
                <a:solidFill>
                  <a:srgbClr val="03306B"/>
                </a:solidFill>
                <a:prstDash val="solid"/>
                <a:round/>
              </a:ln>
            </p:spPr>
            <p:txBody>
              <a:bodyPr/>
              <a:lstStyle/>
              <a:p>
                <a:endParaRPr lang="en-US"/>
              </a:p>
            </p:txBody>
          </p:sp>
          <p:sp>
            <p:nvSpPr>
              <p:cNvPr id="16" name="TextBox 16"/>
              <p:cNvSpPr txBox="1"/>
              <p:nvPr/>
            </p:nvSpPr>
            <p:spPr>
              <a:xfrm>
                <a:off x="0" y="-28575"/>
                <a:ext cx="947120" cy="530614"/>
              </a:xfrm>
              <a:prstGeom prst="rect">
                <a:avLst/>
              </a:prstGeom>
            </p:spPr>
            <p:txBody>
              <a:bodyPr lIns="50800" tIns="50800" rIns="50800" bIns="50800" rtlCol="0" anchor="ctr"/>
              <a:lstStyle/>
              <a:p>
                <a:pPr algn="ctr">
                  <a:lnSpc>
                    <a:spcPts val="2100"/>
                  </a:lnSpc>
                </a:pPr>
                <a:endParaRPr/>
              </a:p>
            </p:txBody>
          </p:sp>
        </p:grpSp>
        <p:sp>
          <p:nvSpPr>
            <p:cNvPr id="17" name="TextBox 17"/>
            <p:cNvSpPr txBox="1"/>
            <p:nvPr/>
          </p:nvSpPr>
          <p:spPr>
            <a:xfrm>
              <a:off x="312710" y="488890"/>
              <a:ext cx="4169377" cy="1525694"/>
            </a:xfrm>
            <a:prstGeom prst="rect">
              <a:avLst/>
            </a:prstGeom>
          </p:spPr>
          <p:txBody>
            <a:bodyPr lIns="0" tIns="0" rIns="0" bIns="0" rtlCol="0" anchor="t">
              <a:spAutoFit/>
            </a:bodyPr>
            <a:lstStyle/>
            <a:p>
              <a:pPr algn="ctr">
                <a:lnSpc>
                  <a:spcPts val="3079"/>
                </a:lnSpc>
                <a:spcBef>
                  <a:spcPct val="0"/>
                </a:spcBef>
              </a:pPr>
              <a:r>
                <a:rPr lang="en-US" sz="2199" b="1">
                  <a:solidFill>
                    <a:srgbClr val="1A3673"/>
                  </a:solidFill>
                  <a:latin typeface="Canva Sans Bold"/>
                  <a:ea typeface="Canva Sans Bold"/>
                  <a:cs typeface="Canva Sans Bold"/>
                  <a:sym typeface="Canva Sans Bold"/>
                </a:rPr>
                <a:t>Fields are rendered dynamically based on JSON schema</a:t>
              </a:r>
            </a:p>
          </p:txBody>
        </p:sp>
      </p:grpSp>
      <p:grpSp>
        <p:nvGrpSpPr>
          <p:cNvPr id="18" name="Group 18"/>
          <p:cNvGrpSpPr/>
          <p:nvPr/>
        </p:nvGrpSpPr>
        <p:grpSpPr>
          <a:xfrm>
            <a:off x="10303938" y="6652497"/>
            <a:ext cx="7460127" cy="1515655"/>
            <a:chOff x="0" y="0"/>
            <a:chExt cx="9946836" cy="2020874"/>
          </a:xfrm>
        </p:grpSpPr>
        <p:grpSp>
          <p:nvGrpSpPr>
            <p:cNvPr id="19" name="Group 19"/>
            <p:cNvGrpSpPr/>
            <p:nvPr/>
          </p:nvGrpSpPr>
          <p:grpSpPr>
            <a:xfrm>
              <a:off x="0" y="0"/>
              <a:ext cx="9946836" cy="2020874"/>
              <a:chOff x="0" y="0"/>
              <a:chExt cx="1964807" cy="399185"/>
            </a:xfrm>
          </p:grpSpPr>
          <p:sp>
            <p:nvSpPr>
              <p:cNvPr id="20" name="Freeform 20"/>
              <p:cNvSpPr/>
              <p:nvPr/>
            </p:nvSpPr>
            <p:spPr>
              <a:xfrm>
                <a:off x="0" y="0"/>
                <a:ext cx="1964807" cy="399185"/>
              </a:xfrm>
              <a:custGeom>
                <a:avLst/>
                <a:gdLst/>
                <a:ahLst/>
                <a:cxnLst/>
                <a:rect l="l" t="t" r="r" b="b"/>
                <a:pathLst>
                  <a:path w="1964807" h="399185">
                    <a:moveTo>
                      <a:pt x="35284" y="0"/>
                    </a:moveTo>
                    <a:lnTo>
                      <a:pt x="1929523" y="0"/>
                    </a:lnTo>
                    <a:cubicBezTo>
                      <a:pt x="1938881" y="0"/>
                      <a:pt x="1947856" y="3717"/>
                      <a:pt x="1954473" y="10335"/>
                    </a:cubicBezTo>
                    <a:cubicBezTo>
                      <a:pt x="1961090" y="16952"/>
                      <a:pt x="1964807" y="25926"/>
                      <a:pt x="1964807" y="35284"/>
                    </a:cubicBezTo>
                    <a:lnTo>
                      <a:pt x="1964807" y="363901"/>
                    </a:lnTo>
                    <a:cubicBezTo>
                      <a:pt x="1964807" y="383388"/>
                      <a:pt x="1949010" y="399185"/>
                      <a:pt x="1929523" y="399185"/>
                    </a:cubicBezTo>
                    <a:lnTo>
                      <a:pt x="35284" y="399185"/>
                    </a:lnTo>
                    <a:cubicBezTo>
                      <a:pt x="25926" y="399185"/>
                      <a:pt x="16952" y="395468"/>
                      <a:pt x="10335" y="388850"/>
                    </a:cubicBezTo>
                    <a:cubicBezTo>
                      <a:pt x="3717" y="382233"/>
                      <a:pt x="0" y="373259"/>
                      <a:pt x="0" y="363901"/>
                    </a:cubicBezTo>
                    <a:lnTo>
                      <a:pt x="0" y="35284"/>
                    </a:lnTo>
                    <a:cubicBezTo>
                      <a:pt x="0" y="15797"/>
                      <a:pt x="15797" y="0"/>
                      <a:pt x="35284" y="0"/>
                    </a:cubicBezTo>
                    <a:close/>
                  </a:path>
                </a:pathLst>
              </a:custGeom>
              <a:solidFill>
                <a:srgbClr val="FFFFFF"/>
              </a:solidFill>
              <a:ln w="95250" cap="rnd">
                <a:solidFill>
                  <a:srgbClr val="03306B"/>
                </a:solidFill>
                <a:prstDash val="solid"/>
                <a:round/>
              </a:ln>
            </p:spPr>
            <p:txBody>
              <a:bodyPr/>
              <a:lstStyle/>
              <a:p>
                <a:endParaRPr lang="en-US"/>
              </a:p>
            </p:txBody>
          </p:sp>
          <p:sp>
            <p:nvSpPr>
              <p:cNvPr id="21" name="TextBox 21"/>
              <p:cNvSpPr txBox="1"/>
              <p:nvPr/>
            </p:nvSpPr>
            <p:spPr>
              <a:xfrm>
                <a:off x="0" y="-28575"/>
                <a:ext cx="1964807" cy="427760"/>
              </a:xfrm>
              <a:prstGeom prst="rect">
                <a:avLst/>
              </a:prstGeom>
            </p:spPr>
            <p:txBody>
              <a:bodyPr lIns="50800" tIns="50800" rIns="50800" bIns="50800" rtlCol="0" anchor="ctr"/>
              <a:lstStyle/>
              <a:p>
                <a:pPr algn="ctr">
                  <a:lnSpc>
                    <a:spcPts val="2100"/>
                  </a:lnSpc>
                </a:pPr>
                <a:endParaRPr/>
              </a:p>
            </p:txBody>
          </p:sp>
        </p:grpSp>
        <p:sp>
          <p:nvSpPr>
            <p:cNvPr id="22" name="TextBox 22"/>
            <p:cNvSpPr txBox="1"/>
            <p:nvPr/>
          </p:nvSpPr>
          <p:spPr>
            <a:xfrm>
              <a:off x="324359" y="488890"/>
              <a:ext cx="9298117" cy="1004994"/>
            </a:xfrm>
            <a:prstGeom prst="rect">
              <a:avLst/>
            </a:prstGeom>
          </p:spPr>
          <p:txBody>
            <a:bodyPr lIns="0" tIns="0" rIns="0" bIns="0" rtlCol="0" anchor="t">
              <a:spAutoFit/>
            </a:bodyPr>
            <a:lstStyle/>
            <a:p>
              <a:pPr algn="ctr">
                <a:lnSpc>
                  <a:spcPts val="3079"/>
                </a:lnSpc>
                <a:spcBef>
                  <a:spcPct val="0"/>
                </a:spcBef>
              </a:pPr>
              <a:r>
                <a:rPr lang="en-US" sz="2199" b="1">
                  <a:solidFill>
                    <a:srgbClr val="1A3673"/>
                  </a:solidFill>
                  <a:latin typeface="Canva Sans Bold"/>
                  <a:ea typeface="Canva Sans Bold"/>
                  <a:cs typeface="Canva Sans Bold"/>
                  <a:sym typeface="Canva Sans Bold"/>
                </a:rPr>
                <a:t>Supports built-in validation: required, max length, email format</a:t>
              </a:r>
            </a:p>
          </p:txBody>
        </p:sp>
      </p:grpSp>
      <p:grpSp>
        <p:nvGrpSpPr>
          <p:cNvPr id="23" name="Group 23"/>
          <p:cNvGrpSpPr/>
          <p:nvPr/>
        </p:nvGrpSpPr>
        <p:grpSpPr>
          <a:xfrm>
            <a:off x="14191960" y="2404643"/>
            <a:ext cx="3572104" cy="1906180"/>
            <a:chOff x="0" y="0"/>
            <a:chExt cx="4762806" cy="2541574"/>
          </a:xfrm>
        </p:grpSpPr>
        <p:grpSp>
          <p:nvGrpSpPr>
            <p:cNvPr id="24" name="Group 24"/>
            <p:cNvGrpSpPr/>
            <p:nvPr/>
          </p:nvGrpSpPr>
          <p:grpSpPr>
            <a:xfrm>
              <a:off x="0" y="0"/>
              <a:ext cx="4762806" cy="2541574"/>
              <a:chOff x="0" y="0"/>
              <a:chExt cx="940801" cy="502039"/>
            </a:xfrm>
          </p:grpSpPr>
          <p:sp>
            <p:nvSpPr>
              <p:cNvPr id="25" name="Freeform 25"/>
              <p:cNvSpPr/>
              <p:nvPr/>
            </p:nvSpPr>
            <p:spPr>
              <a:xfrm>
                <a:off x="0" y="0"/>
                <a:ext cx="940801" cy="502039"/>
              </a:xfrm>
              <a:custGeom>
                <a:avLst/>
                <a:gdLst/>
                <a:ahLst/>
                <a:cxnLst/>
                <a:rect l="l" t="t" r="r" b="b"/>
                <a:pathLst>
                  <a:path w="940801" h="502039">
                    <a:moveTo>
                      <a:pt x="73689" y="0"/>
                    </a:moveTo>
                    <a:lnTo>
                      <a:pt x="867112" y="0"/>
                    </a:lnTo>
                    <a:cubicBezTo>
                      <a:pt x="907809" y="0"/>
                      <a:pt x="940801" y="32992"/>
                      <a:pt x="940801" y="73689"/>
                    </a:cubicBezTo>
                    <a:lnTo>
                      <a:pt x="940801" y="428350"/>
                    </a:lnTo>
                    <a:cubicBezTo>
                      <a:pt x="940801" y="447894"/>
                      <a:pt x="933038" y="466637"/>
                      <a:pt x="919218" y="480456"/>
                    </a:cubicBezTo>
                    <a:cubicBezTo>
                      <a:pt x="905399" y="494276"/>
                      <a:pt x="886656" y="502039"/>
                      <a:pt x="867112" y="502039"/>
                    </a:cubicBezTo>
                    <a:lnTo>
                      <a:pt x="73689" y="502039"/>
                    </a:lnTo>
                    <a:cubicBezTo>
                      <a:pt x="54146" y="502039"/>
                      <a:pt x="35402" y="494276"/>
                      <a:pt x="21583" y="480456"/>
                    </a:cubicBezTo>
                    <a:cubicBezTo>
                      <a:pt x="7764" y="466637"/>
                      <a:pt x="0" y="447894"/>
                      <a:pt x="0" y="428350"/>
                    </a:cubicBezTo>
                    <a:lnTo>
                      <a:pt x="0" y="73689"/>
                    </a:lnTo>
                    <a:cubicBezTo>
                      <a:pt x="0" y="54146"/>
                      <a:pt x="7764" y="35402"/>
                      <a:pt x="21583" y="21583"/>
                    </a:cubicBezTo>
                    <a:cubicBezTo>
                      <a:pt x="35402" y="7764"/>
                      <a:pt x="54146" y="0"/>
                      <a:pt x="73689" y="0"/>
                    </a:cubicBezTo>
                    <a:close/>
                  </a:path>
                </a:pathLst>
              </a:custGeom>
              <a:solidFill>
                <a:srgbClr val="FFFFFF"/>
              </a:solidFill>
              <a:ln w="95250" cap="rnd">
                <a:solidFill>
                  <a:srgbClr val="03306B"/>
                </a:solidFill>
                <a:prstDash val="solid"/>
                <a:round/>
              </a:ln>
            </p:spPr>
            <p:txBody>
              <a:bodyPr/>
              <a:lstStyle/>
              <a:p>
                <a:endParaRPr lang="en-US"/>
              </a:p>
            </p:txBody>
          </p:sp>
          <p:sp>
            <p:nvSpPr>
              <p:cNvPr id="26" name="TextBox 26"/>
              <p:cNvSpPr txBox="1"/>
              <p:nvPr/>
            </p:nvSpPr>
            <p:spPr>
              <a:xfrm>
                <a:off x="0" y="-28575"/>
                <a:ext cx="940801" cy="530614"/>
              </a:xfrm>
              <a:prstGeom prst="rect">
                <a:avLst/>
              </a:prstGeom>
            </p:spPr>
            <p:txBody>
              <a:bodyPr lIns="50800" tIns="50800" rIns="50800" bIns="50800" rtlCol="0" anchor="ctr"/>
              <a:lstStyle/>
              <a:p>
                <a:pPr algn="ctr">
                  <a:lnSpc>
                    <a:spcPts val="2100"/>
                  </a:lnSpc>
                </a:pPr>
                <a:endParaRPr/>
              </a:p>
            </p:txBody>
          </p:sp>
        </p:grpSp>
        <p:sp>
          <p:nvSpPr>
            <p:cNvPr id="27" name="TextBox 27"/>
            <p:cNvSpPr txBox="1"/>
            <p:nvPr/>
          </p:nvSpPr>
          <p:spPr>
            <a:xfrm>
              <a:off x="310624" y="416598"/>
              <a:ext cx="4141559" cy="1525694"/>
            </a:xfrm>
            <a:prstGeom prst="rect">
              <a:avLst/>
            </a:prstGeom>
          </p:spPr>
          <p:txBody>
            <a:bodyPr lIns="0" tIns="0" rIns="0" bIns="0" rtlCol="0" anchor="t">
              <a:spAutoFit/>
            </a:bodyPr>
            <a:lstStyle/>
            <a:p>
              <a:pPr algn="ctr">
                <a:lnSpc>
                  <a:spcPts val="3079"/>
                </a:lnSpc>
                <a:spcBef>
                  <a:spcPct val="0"/>
                </a:spcBef>
              </a:pPr>
              <a:r>
                <a:rPr lang="en-US" sz="2199" b="1">
                  <a:solidFill>
                    <a:srgbClr val="1A3673"/>
                  </a:solidFill>
                  <a:latin typeface="Canva Sans Bold"/>
                  <a:ea typeface="Canva Sans Bold"/>
                  <a:cs typeface="Canva Sans Bold"/>
                  <a:sym typeface="Canva Sans Bold"/>
                </a:rPr>
                <a:t>Scalable for new field types and complex logic</a:t>
              </a:r>
            </a:p>
          </p:txBody>
        </p:sp>
      </p:grpSp>
      <p:grpSp>
        <p:nvGrpSpPr>
          <p:cNvPr id="28" name="Group 28"/>
          <p:cNvGrpSpPr/>
          <p:nvPr/>
        </p:nvGrpSpPr>
        <p:grpSpPr>
          <a:xfrm>
            <a:off x="10303938" y="4526133"/>
            <a:ext cx="3596098" cy="1906180"/>
            <a:chOff x="0" y="0"/>
            <a:chExt cx="4794797" cy="2541574"/>
          </a:xfrm>
        </p:grpSpPr>
        <p:grpSp>
          <p:nvGrpSpPr>
            <p:cNvPr id="29" name="Group 29"/>
            <p:cNvGrpSpPr/>
            <p:nvPr/>
          </p:nvGrpSpPr>
          <p:grpSpPr>
            <a:xfrm>
              <a:off x="0" y="0"/>
              <a:ext cx="4794797" cy="2541574"/>
              <a:chOff x="0" y="0"/>
              <a:chExt cx="947120" cy="502039"/>
            </a:xfrm>
          </p:grpSpPr>
          <p:sp>
            <p:nvSpPr>
              <p:cNvPr id="30" name="Freeform 30"/>
              <p:cNvSpPr/>
              <p:nvPr/>
            </p:nvSpPr>
            <p:spPr>
              <a:xfrm>
                <a:off x="0" y="0"/>
                <a:ext cx="947120" cy="502039"/>
              </a:xfrm>
              <a:custGeom>
                <a:avLst/>
                <a:gdLst/>
                <a:ahLst/>
                <a:cxnLst/>
                <a:rect l="l" t="t" r="r" b="b"/>
                <a:pathLst>
                  <a:path w="947120" h="502039">
                    <a:moveTo>
                      <a:pt x="73197" y="0"/>
                    </a:moveTo>
                    <a:lnTo>
                      <a:pt x="873923" y="0"/>
                    </a:lnTo>
                    <a:cubicBezTo>
                      <a:pt x="914349" y="0"/>
                      <a:pt x="947120" y="32772"/>
                      <a:pt x="947120" y="73197"/>
                    </a:cubicBezTo>
                    <a:lnTo>
                      <a:pt x="947120" y="428842"/>
                    </a:lnTo>
                    <a:cubicBezTo>
                      <a:pt x="947120" y="469268"/>
                      <a:pt x="914349" y="502039"/>
                      <a:pt x="873923" y="502039"/>
                    </a:cubicBezTo>
                    <a:lnTo>
                      <a:pt x="73197" y="502039"/>
                    </a:lnTo>
                    <a:cubicBezTo>
                      <a:pt x="32772" y="502039"/>
                      <a:pt x="0" y="469268"/>
                      <a:pt x="0" y="428842"/>
                    </a:cubicBezTo>
                    <a:lnTo>
                      <a:pt x="0" y="73197"/>
                    </a:lnTo>
                    <a:cubicBezTo>
                      <a:pt x="0" y="32772"/>
                      <a:pt x="32772" y="0"/>
                      <a:pt x="73197" y="0"/>
                    </a:cubicBezTo>
                    <a:close/>
                  </a:path>
                </a:pathLst>
              </a:custGeom>
              <a:solidFill>
                <a:srgbClr val="FFFFFF"/>
              </a:solidFill>
              <a:ln w="95250" cap="rnd">
                <a:solidFill>
                  <a:srgbClr val="03306B"/>
                </a:solidFill>
                <a:prstDash val="solid"/>
                <a:round/>
              </a:ln>
            </p:spPr>
            <p:txBody>
              <a:bodyPr/>
              <a:lstStyle/>
              <a:p>
                <a:endParaRPr lang="en-US"/>
              </a:p>
            </p:txBody>
          </p:sp>
          <p:sp>
            <p:nvSpPr>
              <p:cNvPr id="31" name="TextBox 31"/>
              <p:cNvSpPr txBox="1"/>
              <p:nvPr/>
            </p:nvSpPr>
            <p:spPr>
              <a:xfrm>
                <a:off x="0" y="-28575"/>
                <a:ext cx="947120" cy="530614"/>
              </a:xfrm>
              <a:prstGeom prst="rect">
                <a:avLst/>
              </a:prstGeom>
            </p:spPr>
            <p:txBody>
              <a:bodyPr lIns="50800" tIns="50800" rIns="50800" bIns="50800" rtlCol="0" anchor="ctr"/>
              <a:lstStyle/>
              <a:p>
                <a:pPr algn="ctr">
                  <a:lnSpc>
                    <a:spcPts val="2100"/>
                  </a:lnSpc>
                </a:pPr>
                <a:endParaRPr/>
              </a:p>
            </p:txBody>
          </p:sp>
        </p:grpSp>
        <p:sp>
          <p:nvSpPr>
            <p:cNvPr id="32" name="TextBox 32"/>
            <p:cNvSpPr txBox="1"/>
            <p:nvPr/>
          </p:nvSpPr>
          <p:spPr>
            <a:xfrm>
              <a:off x="312710" y="488890"/>
              <a:ext cx="4169377" cy="1525694"/>
            </a:xfrm>
            <a:prstGeom prst="rect">
              <a:avLst/>
            </a:prstGeom>
          </p:spPr>
          <p:txBody>
            <a:bodyPr lIns="0" tIns="0" rIns="0" bIns="0" rtlCol="0" anchor="t">
              <a:spAutoFit/>
            </a:bodyPr>
            <a:lstStyle/>
            <a:p>
              <a:pPr algn="ctr">
                <a:lnSpc>
                  <a:spcPts val="3079"/>
                </a:lnSpc>
                <a:spcBef>
                  <a:spcPct val="0"/>
                </a:spcBef>
              </a:pPr>
              <a:r>
                <a:rPr lang="en-US" sz="2199" b="1">
                  <a:solidFill>
                    <a:srgbClr val="1A3673"/>
                  </a:solidFill>
                  <a:latin typeface="Canva Sans Bold"/>
                  <a:ea typeface="Canva Sans Bold"/>
                  <a:cs typeface="Canva Sans Bold"/>
                  <a:sym typeface="Canva Sans Bold"/>
                </a:rPr>
                <a:t>Ensures form consistency across environments</a:t>
              </a:r>
            </a:p>
          </p:txBody>
        </p:sp>
      </p:grpSp>
      <p:grpSp>
        <p:nvGrpSpPr>
          <p:cNvPr id="33" name="Group 33"/>
          <p:cNvGrpSpPr/>
          <p:nvPr/>
        </p:nvGrpSpPr>
        <p:grpSpPr>
          <a:xfrm>
            <a:off x="14191960" y="4527242"/>
            <a:ext cx="3572104" cy="1906180"/>
            <a:chOff x="0" y="0"/>
            <a:chExt cx="4762806" cy="2541574"/>
          </a:xfrm>
        </p:grpSpPr>
        <p:grpSp>
          <p:nvGrpSpPr>
            <p:cNvPr id="34" name="Group 34"/>
            <p:cNvGrpSpPr/>
            <p:nvPr/>
          </p:nvGrpSpPr>
          <p:grpSpPr>
            <a:xfrm>
              <a:off x="0" y="0"/>
              <a:ext cx="4762806" cy="2541574"/>
              <a:chOff x="0" y="0"/>
              <a:chExt cx="940801" cy="502039"/>
            </a:xfrm>
          </p:grpSpPr>
          <p:sp>
            <p:nvSpPr>
              <p:cNvPr id="35" name="Freeform 35"/>
              <p:cNvSpPr/>
              <p:nvPr/>
            </p:nvSpPr>
            <p:spPr>
              <a:xfrm>
                <a:off x="0" y="0"/>
                <a:ext cx="940801" cy="502039"/>
              </a:xfrm>
              <a:custGeom>
                <a:avLst/>
                <a:gdLst/>
                <a:ahLst/>
                <a:cxnLst/>
                <a:rect l="l" t="t" r="r" b="b"/>
                <a:pathLst>
                  <a:path w="940801" h="502039">
                    <a:moveTo>
                      <a:pt x="73689" y="0"/>
                    </a:moveTo>
                    <a:lnTo>
                      <a:pt x="867112" y="0"/>
                    </a:lnTo>
                    <a:cubicBezTo>
                      <a:pt x="907809" y="0"/>
                      <a:pt x="940801" y="32992"/>
                      <a:pt x="940801" y="73689"/>
                    </a:cubicBezTo>
                    <a:lnTo>
                      <a:pt x="940801" y="428350"/>
                    </a:lnTo>
                    <a:cubicBezTo>
                      <a:pt x="940801" y="447894"/>
                      <a:pt x="933038" y="466637"/>
                      <a:pt x="919218" y="480456"/>
                    </a:cubicBezTo>
                    <a:cubicBezTo>
                      <a:pt x="905399" y="494276"/>
                      <a:pt x="886656" y="502039"/>
                      <a:pt x="867112" y="502039"/>
                    </a:cubicBezTo>
                    <a:lnTo>
                      <a:pt x="73689" y="502039"/>
                    </a:lnTo>
                    <a:cubicBezTo>
                      <a:pt x="54146" y="502039"/>
                      <a:pt x="35402" y="494276"/>
                      <a:pt x="21583" y="480456"/>
                    </a:cubicBezTo>
                    <a:cubicBezTo>
                      <a:pt x="7764" y="466637"/>
                      <a:pt x="0" y="447894"/>
                      <a:pt x="0" y="428350"/>
                    </a:cubicBezTo>
                    <a:lnTo>
                      <a:pt x="0" y="73689"/>
                    </a:lnTo>
                    <a:cubicBezTo>
                      <a:pt x="0" y="54146"/>
                      <a:pt x="7764" y="35402"/>
                      <a:pt x="21583" y="21583"/>
                    </a:cubicBezTo>
                    <a:cubicBezTo>
                      <a:pt x="35402" y="7764"/>
                      <a:pt x="54146" y="0"/>
                      <a:pt x="73689" y="0"/>
                    </a:cubicBezTo>
                    <a:close/>
                  </a:path>
                </a:pathLst>
              </a:custGeom>
              <a:solidFill>
                <a:srgbClr val="FFFFFF"/>
              </a:solidFill>
              <a:ln w="95250" cap="rnd">
                <a:solidFill>
                  <a:srgbClr val="03306B"/>
                </a:solidFill>
                <a:prstDash val="solid"/>
                <a:round/>
              </a:ln>
            </p:spPr>
            <p:txBody>
              <a:bodyPr/>
              <a:lstStyle/>
              <a:p>
                <a:endParaRPr lang="en-US"/>
              </a:p>
            </p:txBody>
          </p:sp>
          <p:sp>
            <p:nvSpPr>
              <p:cNvPr id="36" name="TextBox 36"/>
              <p:cNvSpPr txBox="1"/>
              <p:nvPr/>
            </p:nvSpPr>
            <p:spPr>
              <a:xfrm>
                <a:off x="0" y="-28575"/>
                <a:ext cx="940801" cy="530614"/>
              </a:xfrm>
              <a:prstGeom prst="rect">
                <a:avLst/>
              </a:prstGeom>
            </p:spPr>
            <p:txBody>
              <a:bodyPr lIns="50800" tIns="50800" rIns="50800" bIns="50800" rtlCol="0" anchor="ctr"/>
              <a:lstStyle/>
              <a:p>
                <a:pPr algn="ctr">
                  <a:lnSpc>
                    <a:spcPts val="2100"/>
                  </a:lnSpc>
                </a:pPr>
                <a:endParaRPr/>
              </a:p>
            </p:txBody>
          </p:sp>
        </p:grpSp>
        <p:sp>
          <p:nvSpPr>
            <p:cNvPr id="37" name="TextBox 37"/>
            <p:cNvSpPr txBox="1"/>
            <p:nvPr/>
          </p:nvSpPr>
          <p:spPr>
            <a:xfrm>
              <a:off x="155312" y="488890"/>
              <a:ext cx="4452182" cy="1525694"/>
            </a:xfrm>
            <a:prstGeom prst="rect">
              <a:avLst/>
            </a:prstGeom>
          </p:spPr>
          <p:txBody>
            <a:bodyPr lIns="0" tIns="0" rIns="0" bIns="0" rtlCol="0" anchor="t">
              <a:spAutoFit/>
            </a:bodyPr>
            <a:lstStyle/>
            <a:p>
              <a:pPr algn="ctr">
                <a:lnSpc>
                  <a:spcPts val="3079"/>
                </a:lnSpc>
                <a:spcBef>
                  <a:spcPct val="0"/>
                </a:spcBef>
              </a:pPr>
              <a:r>
                <a:rPr lang="en-US" sz="2199" b="1">
                  <a:solidFill>
                    <a:srgbClr val="1A3673"/>
                  </a:solidFill>
                  <a:latin typeface="Canva Sans Bold"/>
                  <a:ea typeface="Canva Sans Bold"/>
                  <a:cs typeface="Canva Sans Bold"/>
                  <a:sym typeface="Canva Sans Bold"/>
                </a:rPr>
                <a:t> Seamless UI updates by modifying only the JSON, not code</a:t>
              </a:r>
            </a:p>
          </p:txBody>
        </p:sp>
      </p:grpSp>
      <p:sp>
        <p:nvSpPr>
          <p:cNvPr id="38" name="Freeform 38"/>
          <p:cNvSpPr/>
          <p:nvPr/>
        </p:nvSpPr>
        <p:spPr>
          <a:xfrm>
            <a:off x="10400870" y="8465839"/>
            <a:ext cx="259548" cy="200088"/>
          </a:xfrm>
          <a:custGeom>
            <a:avLst/>
            <a:gdLst/>
            <a:ahLst/>
            <a:cxnLst/>
            <a:rect l="l" t="t" r="r" b="b"/>
            <a:pathLst>
              <a:path w="259548" h="200088">
                <a:moveTo>
                  <a:pt x="0" y="0"/>
                </a:moveTo>
                <a:lnTo>
                  <a:pt x="259548" y="0"/>
                </a:lnTo>
                <a:lnTo>
                  <a:pt x="259548" y="200087"/>
                </a:lnTo>
                <a:lnTo>
                  <a:pt x="0" y="2000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9" name="TextBox 39"/>
          <p:cNvSpPr txBox="1"/>
          <p:nvPr/>
        </p:nvSpPr>
        <p:spPr>
          <a:xfrm>
            <a:off x="310779" y="431800"/>
            <a:ext cx="8141515" cy="596900"/>
          </a:xfrm>
          <a:prstGeom prst="rect">
            <a:avLst/>
          </a:prstGeom>
        </p:spPr>
        <p:txBody>
          <a:bodyPr lIns="0" tIns="0" rIns="0" bIns="0" rtlCol="0" anchor="t">
            <a:spAutoFit/>
          </a:bodyPr>
          <a:lstStyle/>
          <a:p>
            <a:pPr algn="ctr">
              <a:lnSpc>
                <a:spcPts val="4900"/>
              </a:lnSpc>
            </a:pPr>
            <a:r>
              <a:rPr lang="en-US" sz="3500" b="1">
                <a:solidFill>
                  <a:srgbClr val="1A3673"/>
                </a:solidFill>
                <a:latin typeface="Canva Sans Bold"/>
                <a:ea typeface="Canva Sans Bold"/>
                <a:cs typeface="Canva Sans Bold"/>
                <a:sym typeface="Canva Sans Bold"/>
              </a:rPr>
              <a:t>DYNAMIC UI POWERED BY JSON</a:t>
            </a:r>
          </a:p>
        </p:txBody>
      </p:sp>
      <p:sp>
        <p:nvSpPr>
          <p:cNvPr id="40" name="TextBox 40"/>
          <p:cNvSpPr txBox="1"/>
          <p:nvPr/>
        </p:nvSpPr>
        <p:spPr>
          <a:xfrm>
            <a:off x="10660418" y="8608776"/>
            <a:ext cx="6955362" cy="1054100"/>
          </a:xfrm>
          <a:prstGeom prst="rect">
            <a:avLst/>
          </a:prstGeom>
        </p:spPr>
        <p:txBody>
          <a:bodyPr lIns="0" tIns="0" rIns="0" bIns="0" rtlCol="0" anchor="t">
            <a:spAutoFit/>
          </a:bodyPr>
          <a:lstStyle/>
          <a:p>
            <a:pPr algn="l">
              <a:lnSpc>
                <a:spcPts val="2800"/>
              </a:lnSpc>
            </a:pPr>
            <a:r>
              <a:rPr lang="en-US" sz="2000">
                <a:solidFill>
                  <a:srgbClr val="1A3673"/>
                </a:solidFill>
                <a:latin typeface="Canva Sans"/>
                <a:ea typeface="Canva Sans"/>
                <a:cs typeface="Canva Sans"/>
                <a:sym typeface="Canva Sans"/>
              </a:rPr>
              <a:t>“From label, validation, every aspect of the form is controlled via JSON ensuring flexibility, maintainability, &amp; speed.”</a:t>
            </a:r>
          </a:p>
        </p:txBody>
      </p:sp>
      <p:sp>
        <p:nvSpPr>
          <p:cNvPr id="41" name="TextBox 41"/>
          <p:cNvSpPr txBox="1"/>
          <p:nvPr/>
        </p:nvSpPr>
        <p:spPr>
          <a:xfrm>
            <a:off x="10660418" y="1804567"/>
            <a:ext cx="6747167" cy="495301"/>
          </a:xfrm>
          <a:prstGeom prst="rect">
            <a:avLst/>
          </a:prstGeom>
        </p:spPr>
        <p:txBody>
          <a:bodyPr lIns="0" tIns="0" rIns="0" bIns="0" rtlCol="0" anchor="t">
            <a:spAutoFit/>
          </a:bodyPr>
          <a:lstStyle/>
          <a:p>
            <a:pPr algn="ctr">
              <a:lnSpc>
                <a:spcPts val="4199"/>
              </a:lnSpc>
              <a:spcBef>
                <a:spcPct val="0"/>
              </a:spcBef>
            </a:pPr>
            <a:r>
              <a:rPr lang="en-US" sz="2999" b="1">
                <a:solidFill>
                  <a:srgbClr val="1A3673"/>
                </a:solidFill>
                <a:latin typeface="Canva Sans Bold"/>
                <a:ea typeface="Canva Sans Bold"/>
                <a:cs typeface="Canva Sans Bold"/>
                <a:sym typeface="Canva Sans Bold"/>
              </a:rPr>
              <a:t>Key Capabilities Enabled by JSON</a:t>
            </a:r>
          </a:p>
        </p:txBody>
      </p:sp>
      <p:sp>
        <p:nvSpPr>
          <p:cNvPr id="42" name="Freeform 42"/>
          <p:cNvSpPr/>
          <p:nvPr/>
        </p:nvSpPr>
        <p:spPr>
          <a:xfrm flipH="1">
            <a:off x="17504517" y="9374614"/>
            <a:ext cx="259548" cy="200088"/>
          </a:xfrm>
          <a:custGeom>
            <a:avLst/>
            <a:gdLst/>
            <a:ahLst/>
            <a:cxnLst/>
            <a:rect l="l" t="t" r="r" b="b"/>
            <a:pathLst>
              <a:path w="259548" h="200088">
                <a:moveTo>
                  <a:pt x="259548" y="0"/>
                </a:moveTo>
                <a:lnTo>
                  <a:pt x="0" y="0"/>
                </a:lnTo>
                <a:lnTo>
                  <a:pt x="0" y="200088"/>
                </a:lnTo>
                <a:lnTo>
                  <a:pt x="259548" y="200088"/>
                </a:lnTo>
                <a:lnTo>
                  <a:pt x="25954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3" name="Freeform 43" descr="Elevance Health's logo"/>
          <p:cNvSpPr/>
          <p:nvPr/>
        </p:nvSpPr>
        <p:spPr>
          <a:xfrm>
            <a:off x="15335389" y="102135"/>
            <a:ext cx="2654243" cy="1129977"/>
          </a:xfrm>
          <a:custGeom>
            <a:avLst/>
            <a:gdLst/>
            <a:ahLst/>
            <a:cxnLst/>
            <a:rect l="l" t="t" r="r" b="b"/>
            <a:pathLst>
              <a:path w="2654243" h="1129977">
                <a:moveTo>
                  <a:pt x="0" y="0"/>
                </a:moveTo>
                <a:lnTo>
                  <a:pt x="2654243" y="0"/>
                </a:lnTo>
                <a:lnTo>
                  <a:pt x="2654243" y="1129976"/>
                </a:lnTo>
                <a:lnTo>
                  <a:pt x="0" y="11299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306B"/>
        </a:solidFill>
        <a:effectLst/>
      </p:bgPr>
    </p:bg>
    <p:spTree>
      <p:nvGrpSpPr>
        <p:cNvPr id="1" name=""/>
        <p:cNvGrpSpPr/>
        <p:nvPr/>
      </p:nvGrpSpPr>
      <p:grpSpPr>
        <a:xfrm>
          <a:off x="0" y="0"/>
          <a:ext cx="0" cy="0"/>
          <a:chOff x="0" y="0"/>
          <a:chExt cx="0" cy="0"/>
        </a:xfrm>
      </p:grpSpPr>
      <p:grpSp>
        <p:nvGrpSpPr>
          <p:cNvPr id="2" name="Group 2"/>
          <p:cNvGrpSpPr/>
          <p:nvPr/>
        </p:nvGrpSpPr>
        <p:grpSpPr>
          <a:xfrm>
            <a:off x="562494" y="1754836"/>
            <a:ext cx="17163013" cy="8097217"/>
            <a:chOff x="0" y="0"/>
            <a:chExt cx="4520300" cy="2132600"/>
          </a:xfrm>
        </p:grpSpPr>
        <p:sp>
          <p:nvSpPr>
            <p:cNvPr id="3" name="Freeform 3"/>
            <p:cNvSpPr/>
            <p:nvPr/>
          </p:nvSpPr>
          <p:spPr>
            <a:xfrm>
              <a:off x="0" y="0"/>
              <a:ext cx="4520300" cy="2132600"/>
            </a:xfrm>
            <a:custGeom>
              <a:avLst/>
              <a:gdLst/>
              <a:ahLst/>
              <a:cxnLst/>
              <a:rect l="l" t="t" r="r" b="b"/>
              <a:pathLst>
                <a:path w="4520300" h="2132600">
                  <a:moveTo>
                    <a:pt x="13532" y="0"/>
                  </a:moveTo>
                  <a:lnTo>
                    <a:pt x="4506767" y="0"/>
                  </a:lnTo>
                  <a:cubicBezTo>
                    <a:pt x="4510356" y="0"/>
                    <a:pt x="4513798" y="1426"/>
                    <a:pt x="4516336" y="3964"/>
                  </a:cubicBezTo>
                  <a:cubicBezTo>
                    <a:pt x="4518874" y="6501"/>
                    <a:pt x="4520300" y="9943"/>
                    <a:pt x="4520300" y="13532"/>
                  </a:cubicBezTo>
                  <a:lnTo>
                    <a:pt x="4520300" y="2119068"/>
                  </a:lnTo>
                  <a:cubicBezTo>
                    <a:pt x="4520300" y="2126542"/>
                    <a:pt x="4514241" y="2132600"/>
                    <a:pt x="4506767" y="2132600"/>
                  </a:cubicBezTo>
                  <a:lnTo>
                    <a:pt x="13532" y="2132600"/>
                  </a:lnTo>
                  <a:cubicBezTo>
                    <a:pt x="6059" y="2132600"/>
                    <a:pt x="0" y="2126542"/>
                    <a:pt x="0" y="2119068"/>
                  </a:cubicBezTo>
                  <a:lnTo>
                    <a:pt x="0" y="13532"/>
                  </a:lnTo>
                  <a:cubicBezTo>
                    <a:pt x="0" y="6059"/>
                    <a:pt x="6059" y="0"/>
                    <a:pt x="13532"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28575"/>
              <a:ext cx="4520300" cy="2161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0" y="0"/>
            <a:ext cx="18288000" cy="1334246"/>
            <a:chOff x="0" y="0"/>
            <a:chExt cx="4816593" cy="351406"/>
          </a:xfrm>
        </p:grpSpPr>
        <p:sp>
          <p:nvSpPr>
            <p:cNvPr id="6" name="Freeform 6"/>
            <p:cNvSpPr/>
            <p:nvPr/>
          </p:nvSpPr>
          <p:spPr>
            <a:xfrm>
              <a:off x="0" y="0"/>
              <a:ext cx="4816592" cy="351406"/>
            </a:xfrm>
            <a:custGeom>
              <a:avLst/>
              <a:gdLst/>
              <a:ahLst/>
              <a:cxnLst/>
              <a:rect l="l" t="t" r="r" b="b"/>
              <a:pathLst>
                <a:path w="4816592" h="351406">
                  <a:moveTo>
                    <a:pt x="0" y="0"/>
                  </a:moveTo>
                  <a:lnTo>
                    <a:pt x="4816592" y="0"/>
                  </a:lnTo>
                  <a:lnTo>
                    <a:pt x="4816592" y="351406"/>
                  </a:lnTo>
                  <a:lnTo>
                    <a:pt x="0" y="351406"/>
                  </a:lnTo>
                  <a:close/>
                </a:path>
              </a:pathLst>
            </a:custGeom>
            <a:solidFill>
              <a:srgbClr val="FFFFFF"/>
            </a:solidFill>
          </p:spPr>
          <p:txBody>
            <a:bodyPr/>
            <a:lstStyle/>
            <a:p>
              <a:endParaRPr lang="en-US"/>
            </a:p>
          </p:txBody>
        </p:sp>
        <p:sp>
          <p:nvSpPr>
            <p:cNvPr id="7" name="TextBox 7"/>
            <p:cNvSpPr txBox="1"/>
            <p:nvPr/>
          </p:nvSpPr>
          <p:spPr>
            <a:xfrm>
              <a:off x="0" y="-28575"/>
              <a:ext cx="4816593" cy="379981"/>
            </a:xfrm>
            <a:prstGeom prst="rect">
              <a:avLst/>
            </a:prstGeom>
          </p:spPr>
          <p:txBody>
            <a:bodyPr lIns="50800" tIns="50800" rIns="50800" bIns="50800" rtlCol="0" anchor="ctr"/>
            <a:lstStyle/>
            <a:p>
              <a:pPr algn="ctr">
                <a:lnSpc>
                  <a:spcPts val="2100"/>
                </a:lnSpc>
              </a:pPr>
              <a:endParaRPr/>
            </a:p>
          </p:txBody>
        </p:sp>
      </p:grpSp>
      <p:sp>
        <p:nvSpPr>
          <p:cNvPr id="8" name="AutoShape 8"/>
          <p:cNvSpPr/>
          <p:nvPr/>
        </p:nvSpPr>
        <p:spPr>
          <a:xfrm flipV="1">
            <a:off x="16126033" y="3979544"/>
            <a:ext cx="836358" cy="5224"/>
          </a:xfrm>
          <a:prstGeom prst="line">
            <a:avLst/>
          </a:prstGeom>
          <a:ln w="38100" cap="flat">
            <a:solidFill>
              <a:srgbClr val="FFFFFF"/>
            </a:solidFill>
            <a:prstDash val="solid"/>
            <a:headEnd type="none" w="sm" len="sm"/>
            <a:tailEnd type="arrow" w="med" len="sm"/>
          </a:ln>
        </p:spPr>
        <p:txBody>
          <a:bodyPr/>
          <a:lstStyle/>
          <a:p>
            <a:endParaRPr lang="en-US"/>
          </a:p>
        </p:txBody>
      </p:sp>
      <p:grpSp>
        <p:nvGrpSpPr>
          <p:cNvPr id="9" name="Group 9"/>
          <p:cNvGrpSpPr/>
          <p:nvPr/>
        </p:nvGrpSpPr>
        <p:grpSpPr>
          <a:xfrm>
            <a:off x="932794" y="1911541"/>
            <a:ext cx="9663331" cy="7590556"/>
            <a:chOff x="0" y="0"/>
            <a:chExt cx="12884441" cy="10120742"/>
          </a:xfrm>
        </p:grpSpPr>
        <p:sp>
          <p:nvSpPr>
            <p:cNvPr id="10" name="AutoShape 10"/>
            <p:cNvSpPr/>
            <p:nvPr/>
          </p:nvSpPr>
          <p:spPr>
            <a:xfrm flipH="1" flipV="1">
              <a:off x="1779001" y="9268331"/>
              <a:ext cx="0" cy="271392"/>
            </a:xfrm>
            <a:prstGeom prst="line">
              <a:avLst/>
            </a:prstGeom>
            <a:ln w="50800" cap="flat">
              <a:solidFill>
                <a:srgbClr val="03306B"/>
              </a:solidFill>
              <a:prstDash val="solid"/>
              <a:headEnd type="none" w="sm" len="sm"/>
              <a:tailEnd type="none" w="sm" len="sm"/>
            </a:ln>
          </p:spPr>
          <p:txBody>
            <a:bodyPr/>
            <a:lstStyle/>
            <a:p>
              <a:endParaRPr lang="en-US"/>
            </a:p>
          </p:txBody>
        </p:sp>
        <p:sp>
          <p:nvSpPr>
            <p:cNvPr id="11" name="AutoShape 11"/>
            <p:cNvSpPr/>
            <p:nvPr/>
          </p:nvSpPr>
          <p:spPr>
            <a:xfrm>
              <a:off x="3558002" y="7435969"/>
              <a:ext cx="1104024" cy="0"/>
            </a:xfrm>
            <a:prstGeom prst="line">
              <a:avLst/>
            </a:prstGeom>
            <a:ln w="50800" cap="flat">
              <a:solidFill>
                <a:srgbClr val="03306B"/>
              </a:solidFill>
              <a:prstDash val="solid"/>
              <a:headEnd type="none" w="sm" len="sm"/>
              <a:tailEnd type="arrow" w="med" len="sm"/>
            </a:ln>
          </p:spPr>
          <p:txBody>
            <a:bodyPr/>
            <a:lstStyle/>
            <a:p>
              <a:endParaRPr lang="en-US"/>
            </a:p>
          </p:txBody>
        </p:sp>
        <p:sp>
          <p:nvSpPr>
            <p:cNvPr id="12" name="AutoShape 12"/>
            <p:cNvSpPr/>
            <p:nvPr/>
          </p:nvSpPr>
          <p:spPr>
            <a:xfrm>
              <a:off x="6415628" y="2188780"/>
              <a:ext cx="12207" cy="1042654"/>
            </a:xfrm>
            <a:prstGeom prst="line">
              <a:avLst/>
            </a:prstGeom>
            <a:ln w="50800" cap="flat">
              <a:solidFill>
                <a:srgbClr val="03306B"/>
              </a:solidFill>
              <a:prstDash val="solid"/>
              <a:headEnd type="none" w="sm" len="sm"/>
              <a:tailEnd type="arrow" w="med" len="sm"/>
            </a:ln>
          </p:spPr>
          <p:txBody>
            <a:bodyPr/>
            <a:lstStyle/>
            <a:p>
              <a:endParaRPr lang="en-US"/>
            </a:p>
          </p:txBody>
        </p:sp>
        <p:sp>
          <p:nvSpPr>
            <p:cNvPr id="13" name="AutoShape 13"/>
            <p:cNvSpPr/>
            <p:nvPr/>
          </p:nvSpPr>
          <p:spPr>
            <a:xfrm>
              <a:off x="1779001" y="4865469"/>
              <a:ext cx="0" cy="1390250"/>
            </a:xfrm>
            <a:prstGeom prst="line">
              <a:avLst/>
            </a:prstGeom>
            <a:ln w="50800" cap="flat">
              <a:solidFill>
                <a:srgbClr val="03306B"/>
              </a:solidFill>
              <a:prstDash val="solid"/>
              <a:headEnd type="none" w="sm" len="sm"/>
              <a:tailEnd type="arrow" w="med" len="sm"/>
            </a:ln>
          </p:spPr>
          <p:txBody>
            <a:bodyPr/>
            <a:lstStyle/>
            <a:p>
              <a:endParaRPr lang="en-US"/>
            </a:p>
          </p:txBody>
        </p:sp>
        <p:sp>
          <p:nvSpPr>
            <p:cNvPr id="14" name="AutoShape 14"/>
            <p:cNvSpPr/>
            <p:nvPr/>
          </p:nvSpPr>
          <p:spPr>
            <a:xfrm flipV="1">
              <a:off x="1779001" y="9530618"/>
              <a:ext cx="2883025" cy="9105"/>
            </a:xfrm>
            <a:prstGeom prst="line">
              <a:avLst/>
            </a:prstGeom>
            <a:ln w="50800" cap="flat">
              <a:solidFill>
                <a:srgbClr val="03306B"/>
              </a:solidFill>
              <a:prstDash val="solid"/>
              <a:headEnd type="none" w="sm" len="sm"/>
              <a:tailEnd type="arrow" w="med" len="sm"/>
            </a:ln>
          </p:spPr>
          <p:txBody>
            <a:bodyPr/>
            <a:lstStyle/>
            <a:p>
              <a:endParaRPr lang="en-US"/>
            </a:p>
          </p:txBody>
        </p:sp>
        <p:grpSp>
          <p:nvGrpSpPr>
            <p:cNvPr id="15" name="Group 15"/>
            <p:cNvGrpSpPr/>
            <p:nvPr/>
          </p:nvGrpSpPr>
          <p:grpSpPr>
            <a:xfrm>
              <a:off x="4662026" y="1008531"/>
              <a:ext cx="3558002" cy="1180249"/>
              <a:chOff x="0" y="0"/>
              <a:chExt cx="1107877" cy="367501"/>
            </a:xfrm>
          </p:grpSpPr>
          <p:sp>
            <p:nvSpPr>
              <p:cNvPr id="16" name="Freeform 16"/>
              <p:cNvSpPr/>
              <p:nvPr/>
            </p:nvSpPr>
            <p:spPr>
              <a:xfrm>
                <a:off x="0" y="0"/>
                <a:ext cx="1107877" cy="367501"/>
              </a:xfrm>
              <a:custGeom>
                <a:avLst/>
                <a:gdLst/>
                <a:ahLst/>
                <a:cxnLst/>
                <a:rect l="l" t="t" r="r" b="b"/>
                <a:pathLst>
                  <a:path w="1107877" h="367501">
                    <a:moveTo>
                      <a:pt x="43518" y="0"/>
                    </a:moveTo>
                    <a:lnTo>
                      <a:pt x="1064359" y="0"/>
                    </a:lnTo>
                    <a:cubicBezTo>
                      <a:pt x="1075901" y="0"/>
                      <a:pt x="1086970" y="4585"/>
                      <a:pt x="1095131" y="12746"/>
                    </a:cubicBezTo>
                    <a:cubicBezTo>
                      <a:pt x="1103292" y="20908"/>
                      <a:pt x="1107877" y="31977"/>
                      <a:pt x="1107877" y="43518"/>
                    </a:cubicBezTo>
                    <a:lnTo>
                      <a:pt x="1107877" y="323983"/>
                    </a:lnTo>
                    <a:cubicBezTo>
                      <a:pt x="1107877" y="335525"/>
                      <a:pt x="1103292" y="346594"/>
                      <a:pt x="1095131" y="354755"/>
                    </a:cubicBezTo>
                    <a:cubicBezTo>
                      <a:pt x="1086970" y="362917"/>
                      <a:pt x="1075901" y="367501"/>
                      <a:pt x="1064359" y="367501"/>
                    </a:cubicBezTo>
                    <a:lnTo>
                      <a:pt x="43518" y="367501"/>
                    </a:lnTo>
                    <a:cubicBezTo>
                      <a:pt x="31977" y="367501"/>
                      <a:pt x="20908" y="362917"/>
                      <a:pt x="12746" y="354755"/>
                    </a:cubicBezTo>
                    <a:cubicBezTo>
                      <a:pt x="4585" y="346594"/>
                      <a:pt x="0" y="335525"/>
                      <a:pt x="0" y="323983"/>
                    </a:cubicBezTo>
                    <a:lnTo>
                      <a:pt x="0" y="43518"/>
                    </a:lnTo>
                    <a:cubicBezTo>
                      <a:pt x="0" y="31977"/>
                      <a:pt x="4585" y="20908"/>
                      <a:pt x="12746" y="12746"/>
                    </a:cubicBezTo>
                    <a:cubicBezTo>
                      <a:pt x="20908" y="4585"/>
                      <a:pt x="31977" y="0"/>
                      <a:pt x="43518" y="0"/>
                    </a:cubicBezTo>
                    <a:close/>
                  </a:path>
                </a:pathLst>
              </a:custGeom>
              <a:solidFill>
                <a:srgbClr val="DE8014"/>
              </a:solidFill>
              <a:ln w="38100" cap="sq">
                <a:solidFill>
                  <a:srgbClr val="03306B"/>
                </a:solidFill>
                <a:prstDash val="solid"/>
                <a:miter/>
              </a:ln>
            </p:spPr>
            <p:txBody>
              <a:bodyPr/>
              <a:lstStyle/>
              <a:p>
                <a:endParaRPr lang="en-US"/>
              </a:p>
            </p:txBody>
          </p:sp>
          <p:sp>
            <p:nvSpPr>
              <p:cNvPr id="17" name="TextBox 17"/>
              <p:cNvSpPr txBox="1"/>
              <p:nvPr/>
            </p:nvSpPr>
            <p:spPr>
              <a:xfrm>
                <a:off x="0" y="-28575"/>
                <a:ext cx="1107877" cy="396076"/>
              </a:xfrm>
              <a:prstGeom prst="rect">
                <a:avLst/>
              </a:prstGeom>
            </p:spPr>
            <p:txBody>
              <a:bodyPr lIns="44880" tIns="44880" rIns="44880" bIns="44880" rtlCol="0" anchor="ctr"/>
              <a:lstStyle/>
              <a:p>
                <a:pPr algn="ctr">
                  <a:lnSpc>
                    <a:spcPts val="2099"/>
                  </a:lnSpc>
                </a:pPr>
                <a:endParaRPr/>
              </a:p>
            </p:txBody>
          </p:sp>
        </p:grpSp>
        <p:grpSp>
          <p:nvGrpSpPr>
            <p:cNvPr id="18" name="Group 18"/>
            <p:cNvGrpSpPr/>
            <p:nvPr/>
          </p:nvGrpSpPr>
          <p:grpSpPr>
            <a:xfrm rot="-2700000">
              <a:off x="5712200" y="3527859"/>
              <a:ext cx="1457656" cy="1494971"/>
              <a:chOff x="0" y="0"/>
              <a:chExt cx="453879" cy="465498"/>
            </a:xfrm>
          </p:grpSpPr>
          <p:sp>
            <p:nvSpPr>
              <p:cNvPr id="19" name="Freeform 19"/>
              <p:cNvSpPr/>
              <p:nvPr/>
            </p:nvSpPr>
            <p:spPr>
              <a:xfrm>
                <a:off x="0" y="0"/>
                <a:ext cx="453879" cy="465498"/>
              </a:xfrm>
              <a:custGeom>
                <a:avLst/>
                <a:gdLst/>
                <a:ahLst/>
                <a:cxnLst/>
                <a:rect l="l" t="t" r="r" b="b"/>
                <a:pathLst>
                  <a:path w="453879" h="465498">
                    <a:moveTo>
                      <a:pt x="0" y="0"/>
                    </a:moveTo>
                    <a:lnTo>
                      <a:pt x="453879" y="0"/>
                    </a:lnTo>
                    <a:lnTo>
                      <a:pt x="453879" y="465498"/>
                    </a:lnTo>
                    <a:lnTo>
                      <a:pt x="0" y="465498"/>
                    </a:lnTo>
                    <a:close/>
                  </a:path>
                </a:pathLst>
              </a:custGeom>
              <a:solidFill>
                <a:srgbClr val="FFDE59"/>
              </a:solidFill>
              <a:ln w="19050" cap="sq">
                <a:solidFill>
                  <a:srgbClr val="03306B"/>
                </a:solidFill>
                <a:prstDash val="solid"/>
                <a:miter/>
              </a:ln>
            </p:spPr>
            <p:txBody>
              <a:bodyPr/>
              <a:lstStyle/>
              <a:p>
                <a:endParaRPr lang="en-US"/>
              </a:p>
            </p:txBody>
          </p:sp>
          <p:sp>
            <p:nvSpPr>
              <p:cNvPr id="20" name="TextBox 20"/>
              <p:cNvSpPr txBox="1"/>
              <p:nvPr/>
            </p:nvSpPr>
            <p:spPr>
              <a:xfrm>
                <a:off x="0" y="-28575"/>
                <a:ext cx="453879" cy="494073"/>
              </a:xfrm>
              <a:prstGeom prst="rect">
                <a:avLst/>
              </a:prstGeom>
            </p:spPr>
            <p:txBody>
              <a:bodyPr lIns="44880" tIns="44880" rIns="44880" bIns="44880" rtlCol="0" anchor="ctr"/>
              <a:lstStyle/>
              <a:p>
                <a:pPr algn="ctr">
                  <a:lnSpc>
                    <a:spcPts val="2099"/>
                  </a:lnSpc>
                </a:pPr>
                <a:endParaRPr/>
              </a:p>
            </p:txBody>
          </p:sp>
        </p:grpSp>
        <p:grpSp>
          <p:nvGrpSpPr>
            <p:cNvPr id="21" name="Group 21"/>
            <p:cNvGrpSpPr/>
            <p:nvPr/>
          </p:nvGrpSpPr>
          <p:grpSpPr>
            <a:xfrm>
              <a:off x="4662026" y="6845844"/>
              <a:ext cx="3558002" cy="1180249"/>
              <a:chOff x="0" y="0"/>
              <a:chExt cx="1107877" cy="367501"/>
            </a:xfrm>
          </p:grpSpPr>
          <p:sp>
            <p:nvSpPr>
              <p:cNvPr id="22" name="Freeform 22"/>
              <p:cNvSpPr/>
              <p:nvPr/>
            </p:nvSpPr>
            <p:spPr>
              <a:xfrm>
                <a:off x="0" y="0"/>
                <a:ext cx="1107877" cy="367501"/>
              </a:xfrm>
              <a:custGeom>
                <a:avLst/>
                <a:gdLst/>
                <a:ahLst/>
                <a:cxnLst/>
                <a:rect l="l" t="t" r="r" b="b"/>
                <a:pathLst>
                  <a:path w="1107877" h="367501">
                    <a:moveTo>
                      <a:pt x="0" y="0"/>
                    </a:moveTo>
                    <a:lnTo>
                      <a:pt x="1107877" y="0"/>
                    </a:lnTo>
                    <a:lnTo>
                      <a:pt x="1107877" y="367501"/>
                    </a:lnTo>
                    <a:lnTo>
                      <a:pt x="0" y="367501"/>
                    </a:lnTo>
                    <a:close/>
                  </a:path>
                </a:pathLst>
              </a:custGeom>
              <a:solidFill>
                <a:srgbClr val="DE8014"/>
              </a:solidFill>
              <a:ln w="19050" cap="sq">
                <a:solidFill>
                  <a:srgbClr val="03306B"/>
                </a:solidFill>
                <a:prstDash val="solid"/>
                <a:miter/>
              </a:ln>
            </p:spPr>
            <p:txBody>
              <a:bodyPr/>
              <a:lstStyle/>
              <a:p>
                <a:endParaRPr lang="en-US"/>
              </a:p>
            </p:txBody>
          </p:sp>
          <p:sp>
            <p:nvSpPr>
              <p:cNvPr id="23" name="TextBox 23"/>
              <p:cNvSpPr txBox="1"/>
              <p:nvPr/>
            </p:nvSpPr>
            <p:spPr>
              <a:xfrm>
                <a:off x="0" y="-28575"/>
                <a:ext cx="1107877" cy="396076"/>
              </a:xfrm>
              <a:prstGeom prst="rect">
                <a:avLst/>
              </a:prstGeom>
            </p:spPr>
            <p:txBody>
              <a:bodyPr lIns="44880" tIns="44880" rIns="44880" bIns="44880" rtlCol="0" anchor="ctr"/>
              <a:lstStyle/>
              <a:p>
                <a:pPr marL="0" lvl="0" indent="0" algn="ctr">
                  <a:lnSpc>
                    <a:spcPts val="2099"/>
                  </a:lnSpc>
                  <a:spcBef>
                    <a:spcPct val="0"/>
                  </a:spcBef>
                </a:pPr>
                <a:endParaRPr/>
              </a:p>
            </p:txBody>
          </p:sp>
        </p:grpSp>
        <p:grpSp>
          <p:nvGrpSpPr>
            <p:cNvPr id="24" name="Group 24"/>
            <p:cNvGrpSpPr/>
            <p:nvPr/>
          </p:nvGrpSpPr>
          <p:grpSpPr>
            <a:xfrm>
              <a:off x="4662026" y="8940493"/>
              <a:ext cx="3558002" cy="1180249"/>
              <a:chOff x="0" y="0"/>
              <a:chExt cx="1107877" cy="367501"/>
            </a:xfrm>
          </p:grpSpPr>
          <p:sp>
            <p:nvSpPr>
              <p:cNvPr id="25" name="Freeform 25"/>
              <p:cNvSpPr/>
              <p:nvPr/>
            </p:nvSpPr>
            <p:spPr>
              <a:xfrm>
                <a:off x="0" y="0"/>
                <a:ext cx="1107877" cy="367501"/>
              </a:xfrm>
              <a:custGeom>
                <a:avLst/>
                <a:gdLst/>
                <a:ahLst/>
                <a:cxnLst/>
                <a:rect l="l" t="t" r="r" b="b"/>
                <a:pathLst>
                  <a:path w="1107877" h="367501">
                    <a:moveTo>
                      <a:pt x="43518" y="0"/>
                    </a:moveTo>
                    <a:lnTo>
                      <a:pt x="1064359" y="0"/>
                    </a:lnTo>
                    <a:cubicBezTo>
                      <a:pt x="1075901" y="0"/>
                      <a:pt x="1086970" y="4585"/>
                      <a:pt x="1095131" y="12746"/>
                    </a:cubicBezTo>
                    <a:cubicBezTo>
                      <a:pt x="1103292" y="20908"/>
                      <a:pt x="1107877" y="31977"/>
                      <a:pt x="1107877" y="43518"/>
                    </a:cubicBezTo>
                    <a:lnTo>
                      <a:pt x="1107877" y="323983"/>
                    </a:lnTo>
                    <a:cubicBezTo>
                      <a:pt x="1107877" y="335525"/>
                      <a:pt x="1103292" y="346594"/>
                      <a:pt x="1095131" y="354755"/>
                    </a:cubicBezTo>
                    <a:cubicBezTo>
                      <a:pt x="1086970" y="362917"/>
                      <a:pt x="1075901" y="367501"/>
                      <a:pt x="1064359" y="367501"/>
                    </a:cubicBezTo>
                    <a:lnTo>
                      <a:pt x="43518" y="367501"/>
                    </a:lnTo>
                    <a:cubicBezTo>
                      <a:pt x="31977" y="367501"/>
                      <a:pt x="20908" y="362917"/>
                      <a:pt x="12746" y="354755"/>
                    </a:cubicBezTo>
                    <a:cubicBezTo>
                      <a:pt x="4585" y="346594"/>
                      <a:pt x="0" y="335525"/>
                      <a:pt x="0" y="323983"/>
                    </a:cubicBezTo>
                    <a:lnTo>
                      <a:pt x="0" y="43518"/>
                    </a:lnTo>
                    <a:cubicBezTo>
                      <a:pt x="0" y="31977"/>
                      <a:pt x="4585" y="20908"/>
                      <a:pt x="12746" y="12746"/>
                    </a:cubicBezTo>
                    <a:cubicBezTo>
                      <a:pt x="20908" y="4585"/>
                      <a:pt x="31977" y="0"/>
                      <a:pt x="43518" y="0"/>
                    </a:cubicBezTo>
                    <a:close/>
                  </a:path>
                </a:pathLst>
              </a:custGeom>
              <a:solidFill>
                <a:srgbClr val="DE8014"/>
              </a:solidFill>
              <a:ln w="19050" cap="sq">
                <a:solidFill>
                  <a:srgbClr val="03306B"/>
                </a:solidFill>
                <a:prstDash val="solid"/>
                <a:miter/>
              </a:ln>
            </p:spPr>
            <p:txBody>
              <a:bodyPr/>
              <a:lstStyle/>
              <a:p>
                <a:endParaRPr lang="en-US"/>
              </a:p>
            </p:txBody>
          </p:sp>
          <p:sp>
            <p:nvSpPr>
              <p:cNvPr id="26" name="TextBox 26"/>
              <p:cNvSpPr txBox="1"/>
              <p:nvPr/>
            </p:nvSpPr>
            <p:spPr>
              <a:xfrm>
                <a:off x="0" y="-28575"/>
                <a:ext cx="1107877" cy="396076"/>
              </a:xfrm>
              <a:prstGeom prst="rect">
                <a:avLst/>
              </a:prstGeom>
            </p:spPr>
            <p:txBody>
              <a:bodyPr lIns="44880" tIns="44880" rIns="44880" bIns="44880" rtlCol="0" anchor="ctr"/>
              <a:lstStyle/>
              <a:p>
                <a:pPr marL="0" lvl="0" indent="0" algn="ctr">
                  <a:lnSpc>
                    <a:spcPts val="2099"/>
                  </a:lnSpc>
                  <a:spcBef>
                    <a:spcPct val="0"/>
                  </a:spcBef>
                </a:pPr>
                <a:endParaRPr/>
              </a:p>
            </p:txBody>
          </p:sp>
        </p:grpSp>
        <p:grpSp>
          <p:nvGrpSpPr>
            <p:cNvPr id="27" name="Group 27"/>
            <p:cNvGrpSpPr/>
            <p:nvPr/>
          </p:nvGrpSpPr>
          <p:grpSpPr>
            <a:xfrm>
              <a:off x="0" y="3685220"/>
              <a:ext cx="3558002" cy="1180249"/>
              <a:chOff x="0" y="0"/>
              <a:chExt cx="1107877" cy="367501"/>
            </a:xfrm>
          </p:grpSpPr>
          <p:sp>
            <p:nvSpPr>
              <p:cNvPr id="28" name="Freeform 28"/>
              <p:cNvSpPr/>
              <p:nvPr/>
            </p:nvSpPr>
            <p:spPr>
              <a:xfrm>
                <a:off x="0" y="0"/>
                <a:ext cx="1107877" cy="367501"/>
              </a:xfrm>
              <a:custGeom>
                <a:avLst/>
                <a:gdLst/>
                <a:ahLst/>
                <a:cxnLst/>
                <a:rect l="l" t="t" r="r" b="b"/>
                <a:pathLst>
                  <a:path w="1107877" h="367501">
                    <a:moveTo>
                      <a:pt x="43518" y="0"/>
                    </a:moveTo>
                    <a:lnTo>
                      <a:pt x="1064359" y="0"/>
                    </a:lnTo>
                    <a:cubicBezTo>
                      <a:pt x="1075901" y="0"/>
                      <a:pt x="1086970" y="4585"/>
                      <a:pt x="1095131" y="12746"/>
                    </a:cubicBezTo>
                    <a:cubicBezTo>
                      <a:pt x="1103292" y="20908"/>
                      <a:pt x="1107877" y="31977"/>
                      <a:pt x="1107877" y="43518"/>
                    </a:cubicBezTo>
                    <a:lnTo>
                      <a:pt x="1107877" y="323983"/>
                    </a:lnTo>
                    <a:cubicBezTo>
                      <a:pt x="1107877" y="335525"/>
                      <a:pt x="1103292" y="346594"/>
                      <a:pt x="1095131" y="354755"/>
                    </a:cubicBezTo>
                    <a:cubicBezTo>
                      <a:pt x="1086970" y="362917"/>
                      <a:pt x="1075901" y="367501"/>
                      <a:pt x="1064359" y="367501"/>
                    </a:cubicBezTo>
                    <a:lnTo>
                      <a:pt x="43518" y="367501"/>
                    </a:lnTo>
                    <a:cubicBezTo>
                      <a:pt x="31977" y="367501"/>
                      <a:pt x="20908" y="362917"/>
                      <a:pt x="12746" y="354755"/>
                    </a:cubicBezTo>
                    <a:cubicBezTo>
                      <a:pt x="4585" y="346594"/>
                      <a:pt x="0" y="335525"/>
                      <a:pt x="0" y="323983"/>
                    </a:cubicBezTo>
                    <a:lnTo>
                      <a:pt x="0" y="43518"/>
                    </a:lnTo>
                    <a:cubicBezTo>
                      <a:pt x="0" y="31977"/>
                      <a:pt x="4585" y="20908"/>
                      <a:pt x="12746" y="12746"/>
                    </a:cubicBezTo>
                    <a:cubicBezTo>
                      <a:pt x="20908" y="4585"/>
                      <a:pt x="31977" y="0"/>
                      <a:pt x="43518" y="0"/>
                    </a:cubicBezTo>
                    <a:close/>
                  </a:path>
                </a:pathLst>
              </a:custGeom>
              <a:solidFill>
                <a:srgbClr val="DE8014"/>
              </a:solidFill>
              <a:ln w="19050" cap="sq">
                <a:solidFill>
                  <a:srgbClr val="03306B"/>
                </a:solidFill>
                <a:prstDash val="solid"/>
                <a:miter/>
              </a:ln>
            </p:spPr>
            <p:txBody>
              <a:bodyPr/>
              <a:lstStyle/>
              <a:p>
                <a:endParaRPr lang="en-US"/>
              </a:p>
            </p:txBody>
          </p:sp>
          <p:sp>
            <p:nvSpPr>
              <p:cNvPr id="29" name="TextBox 29"/>
              <p:cNvSpPr txBox="1"/>
              <p:nvPr/>
            </p:nvSpPr>
            <p:spPr>
              <a:xfrm>
                <a:off x="0" y="-28575"/>
                <a:ext cx="1107877" cy="396076"/>
              </a:xfrm>
              <a:prstGeom prst="rect">
                <a:avLst/>
              </a:prstGeom>
            </p:spPr>
            <p:txBody>
              <a:bodyPr lIns="44880" tIns="44880" rIns="44880" bIns="44880" rtlCol="0" anchor="ctr"/>
              <a:lstStyle/>
              <a:p>
                <a:pPr marL="0" lvl="0" indent="0" algn="ctr">
                  <a:lnSpc>
                    <a:spcPts val="2099"/>
                  </a:lnSpc>
                  <a:spcBef>
                    <a:spcPct val="0"/>
                  </a:spcBef>
                </a:pPr>
                <a:endParaRPr/>
              </a:p>
            </p:txBody>
          </p:sp>
        </p:grpSp>
        <p:sp>
          <p:nvSpPr>
            <p:cNvPr id="30" name="TextBox 30"/>
            <p:cNvSpPr txBox="1"/>
            <p:nvPr/>
          </p:nvSpPr>
          <p:spPr>
            <a:xfrm>
              <a:off x="5092004" y="1289583"/>
              <a:ext cx="2647246"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Onboarding Status is </a:t>
              </a:r>
            </a:p>
            <a:p>
              <a:pPr algn="ctr">
                <a:lnSpc>
                  <a:spcPts val="1855"/>
                </a:lnSpc>
              </a:pPr>
              <a:r>
                <a:rPr lang="en-US" sz="1325" b="1">
                  <a:solidFill>
                    <a:srgbClr val="1A3673"/>
                  </a:solidFill>
                  <a:latin typeface="Canva Sans Bold"/>
                  <a:ea typeface="Canva Sans Bold"/>
                  <a:cs typeface="Canva Sans Bold"/>
                  <a:sym typeface="Canva Sans Bold"/>
                </a:rPr>
                <a:t>APPROVED</a:t>
              </a:r>
            </a:p>
          </p:txBody>
        </p:sp>
        <p:sp>
          <p:nvSpPr>
            <p:cNvPr id="31" name="TextBox 31"/>
            <p:cNvSpPr txBox="1"/>
            <p:nvPr/>
          </p:nvSpPr>
          <p:spPr>
            <a:xfrm>
              <a:off x="11428236" y="4836894"/>
              <a:ext cx="915734" cy="286633"/>
            </a:xfrm>
            <a:prstGeom prst="rect">
              <a:avLst/>
            </a:prstGeom>
          </p:spPr>
          <p:txBody>
            <a:bodyPr lIns="0" tIns="0" rIns="0" bIns="0" rtlCol="0" anchor="t">
              <a:spAutoFit/>
            </a:bodyPr>
            <a:lstStyle/>
            <a:p>
              <a:pPr algn="l">
                <a:lnSpc>
                  <a:spcPts val="1855"/>
                </a:lnSpc>
              </a:pPr>
              <a:r>
                <a:rPr lang="en-US" sz="1325" b="1">
                  <a:solidFill>
                    <a:srgbClr val="FFFFFF"/>
                  </a:solidFill>
                  <a:latin typeface="Canva Sans Bold"/>
                  <a:ea typeface="Canva Sans Bold"/>
                  <a:cs typeface="Canva Sans Bold"/>
                  <a:sym typeface="Canva Sans Bold"/>
                </a:rPr>
                <a:t>Submit</a:t>
              </a:r>
            </a:p>
          </p:txBody>
        </p:sp>
        <p:grpSp>
          <p:nvGrpSpPr>
            <p:cNvPr id="32" name="Group 32"/>
            <p:cNvGrpSpPr/>
            <p:nvPr/>
          </p:nvGrpSpPr>
          <p:grpSpPr>
            <a:xfrm>
              <a:off x="9326439" y="3685220"/>
              <a:ext cx="3558002" cy="1180249"/>
              <a:chOff x="0" y="0"/>
              <a:chExt cx="1107877" cy="367501"/>
            </a:xfrm>
          </p:grpSpPr>
          <p:sp>
            <p:nvSpPr>
              <p:cNvPr id="33" name="Freeform 33"/>
              <p:cNvSpPr/>
              <p:nvPr/>
            </p:nvSpPr>
            <p:spPr>
              <a:xfrm>
                <a:off x="0" y="0"/>
                <a:ext cx="1107877" cy="367501"/>
              </a:xfrm>
              <a:custGeom>
                <a:avLst/>
                <a:gdLst/>
                <a:ahLst/>
                <a:cxnLst/>
                <a:rect l="l" t="t" r="r" b="b"/>
                <a:pathLst>
                  <a:path w="1107877" h="367501">
                    <a:moveTo>
                      <a:pt x="43518" y="0"/>
                    </a:moveTo>
                    <a:lnTo>
                      <a:pt x="1064359" y="0"/>
                    </a:lnTo>
                    <a:cubicBezTo>
                      <a:pt x="1075901" y="0"/>
                      <a:pt x="1086970" y="4585"/>
                      <a:pt x="1095131" y="12746"/>
                    </a:cubicBezTo>
                    <a:cubicBezTo>
                      <a:pt x="1103292" y="20908"/>
                      <a:pt x="1107877" y="31977"/>
                      <a:pt x="1107877" y="43518"/>
                    </a:cubicBezTo>
                    <a:lnTo>
                      <a:pt x="1107877" y="323983"/>
                    </a:lnTo>
                    <a:cubicBezTo>
                      <a:pt x="1107877" y="335525"/>
                      <a:pt x="1103292" y="346594"/>
                      <a:pt x="1095131" y="354755"/>
                    </a:cubicBezTo>
                    <a:cubicBezTo>
                      <a:pt x="1086970" y="362917"/>
                      <a:pt x="1075901" y="367501"/>
                      <a:pt x="1064359" y="367501"/>
                    </a:cubicBezTo>
                    <a:lnTo>
                      <a:pt x="43518" y="367501"/>
                    </a:lnTo>
                    <a:cubicBezTo>
                      <a:pt x="31977" y="367501"/>
                      <a:pt x="20908" y="362917"/>
                      <a:pt x="12746" y="354755"/>
                    </a:cubicBezTo>
                    <a:cubicBezTo>
                      <a:pt x="4585" y="346594"/>
                      <a:pt x="0" y="335525"/>
                      <a:pt x="0" y="323983"/>
                    </a:cubicBezTo>
                    <a:lnTo>
                      <a:pt x="0" y="43518"/>
                    </a:lnTo>
                    <a:cubicBezTo>
                      <a:pt x="0" y="31977"/>
                      <a:pt x="4585" y="20908"/>
                      <a:pt x="12746" y="12746"/>
                    </a:cubicBezTo>
                    <a:cubicBezTo>
                      <a:pt x="20908" y="4585"/>
                      <a:pt x="31977" y="0"/>
                      <a:pt x="43518" y="0"/>
                    </a:cubicBezTo>
                    <a:close/>
                  </a:path>
                </a:pathLst>
              </a:custGeom>
              <a:solidFill>
                <a:srgbClr val="DE8014"/>
              </a:solidFill>
              <a:ln w="19050" cap="sq">
                <a:solidFill>
                  <a:srgbClr val="03306B"/>
                </a:solidFill>
                <a:prstDash val="solid"/>
                <a:miter/>
              </a:ln>
            </p:spPr>
            <p:txBody>
              <a:bodyPr/>
              <a:lstStyle/>
              <a:p>
                <a:endParaRPr lang="en-US"/>
              </a:p>
            </p:txBody>
          </p:sp>
          <p:sp>
            <p:nvSpPr>
              <p:cNvPr id="34" name="TextBox 34"/>
              <p:cNvSpPr txBox="1"/>
              <p:nvPr/>
            </p:nvSpPr>
            <p:spPr>
              <a:xfrm>
                <a:off x="0" y="-28575"/>
                <a:ext cx="1107877" cy="396076"/>
              </a:xfrm>
              <a:prstGeom prst="rect">
                <a:avLst/>
              </a:prstGeom>
            </p:spPr>
            <p:txBody>
              <a:bodyPr lIns="44880" tIns="44880" rIns="44880" bIns="44880" rtlCol="0" anchor="ctr"/>
              <a:lstStyle/>
              <a:p>
                <a:pPr marL="0" lvl="0" indent="0" algn="ctr">
                  <a:lnSpc>
                    <a:spcPts val="2099"/>
                  </a:lnSpc>
                  <a:spcBef>
                    <a:spcPct val="0"/>
                  </a:spcBef>
                </a:pPr>
                <a:endParaRPr/>
              </a:p>
            </p:txBody>
          </p:sp>
        </p:grpSp>
        <p:grpSp>
          <p:nvGrpSpPr>
            <p:cNvPr id="35" name="Group 35"/>
            <p:cNvGrpSpPr/>
            <p:nvPr/>
          </p:nvGrpSpPr>
          <p:grpSpPr>
            <a:xfrm>
              <a:off x="0" y="6255720"/>
              <a:ext cx="3558002" cy="3012611"/>
              <a:chOff x="0" y="0"/>
              <a:chExt cx="1107877" cy="938056"/>
            </a:xfrm>
          </p:grpSpPr>
          <p:sp>
            <p:nvSpPr>
              <p:cNvPr id="36" name="Freeform 36"/>
              <p:cNvSpPr/>
              <p:nvPr/>
            </p:nvSpPr>
            <p:spPr>
              <a:xfrm>
                <a:off x="0" y="0"/>
                <a:ext cx="1107877" cy="938056"/>
              </a:xfrm>
              <a:custGeom>
                <a:avLst/>
                <a:gdLst/>
                <a:ahLst/>
                <a:cxnLst/>
                <a:rect l="l" t="t" r="r" b="b"/>
                <a:pathLst>
                  <a:path w="1107877" h="938056">
                    <a:moveTo>
                      <a:pt x="43518" y="0"/>
                    </a:moveTo>
                    <a:lnTo>
                      <a:pt x="1064359" y="0"/>
                    </a:lnTo>
                    <a:cubicBezTo>
                      <a:pt x="1075901" y="0"/>
                      <a:pt x="1086970" y="4585"/>
                      <a:pt x="1095131" y="12746"/>
                    </a:cubicBezTo>
                    <a:cubicBezTo>
                      <a:pt x="1103292" y="20908"/>
                      <a:pt x="1107877" y="31977"/>
                      <a:pt x="1107877" y="43518"/>
                    </a:cubicBezTo>
                    <a:lnTo>
                      <a:pt x="1107877" y="894537"/>
                    </a:lnTo>
                    <a:cubicBezTo>
                      <a:pt x="1107877" y="906079"/>
                      <a:pt x="1103292" y="917148"/>
                      <a:pt x="1095131" y="925309"/>
                    </a:cubicBezTo>
                    <a:cubicBezTo>
                      <a:pt x="1086970" y="933471"/>
                      <a:pt x="1075901" y="938056"/>
                      <a:pt x="1064359" y="938056"/>
                    </a:cubicBezTo>
                    <a:lnTo>
                      <a:pt x="43518" y="938056"/>
                    </a:lnTo>
                    <a:cubicBezTo>
                      <a:pt x="31977" y="938056"/>
                      <a:pt x="20908" y="933471"/>
                      <a:pt x="12746" y="925309"/>
                    </a:cubicBezTo>
                    <a:cubicBezTo>
                      <a:pt x="4585" y="917148"/>
                      <a:pt x="0" y="906079"/>
                      <a:pt x="0" y="894537"/>
                    </a:cubicBezTo>
                    <a:lnTo>
                      <a:pt x="0" y="43518"/>
                    </a:lnTo>
                    <a:cubicBezTo>
                      <a:pt x="0" y="31977"/>
                      <a:pt x="4585" y="20908"/>
                      <a:pt x="12746" y="12746"/>
                    </a:cubicBezTo>
                    <a:cubicBezTo>
                      <a:pt x="20908" y="4585"/>
                      <a:pt x="31977" y="0"/>
                      <a:pt x="43518" y="0"/>
                    </a:cubicBezTo>
                    <a:close/>
                  </a:path>
                </a:pathLst>
              </a:custGeom>
              <a:solidFill>
                <a:srgbClr val="DE8014"/>
              </a:solidFill>
              <a:ln w="19050" cap="sq">
                <a:solidFill>
                  <a:srgbClr val="03306B"/>
                </a:solidFill>
                <a:prstDash val="solid"/>
                <a:miter/>
              </a:ln>
            </p:spPr>
            <p:txBody>
              <a:bodyPr/>
              <a:lstStyle/>
              <a:p>
                <a:endParaRPr lang="en-US"/>
              </a:p>
            </p:txBody>
          </p:sp>
          <p:sp>
            <p:nvSpPr>
              <p:cNvPr id="37" name="TextBox 37"/>
              <p:cNvSpPr txBox="1"/>
              <p:nvPr/>
            </p:nvSpPr>
            <p:spPr>
              <a:xfrm>
                <a:off x="0" y="-28575"/>
                <a:ext cx="1107877" cy="966631"/>
              </a:xfrm>
              <a:prstGeom prst="rect">
                <a:avLst/>
              </a:prstGeom>
            </p:spPr>
            <p:txBody>
              <a:bodyPr lIns="44880" tIns="44880" rIns="44880" bIns="44880" rtlCol="0" anchor="ctr"/>
              <a:lstStyle/>
              <a:p>
                <a:pPr marL="0" lvl="0" indent="0" algn="ctr">
                  <a:lnSpc>
                    <a:spcPts val="2099"/>
                  </a:lnSpc>
                  <a:spcBef>
                    <a:spcPct val="0"/>
                  </a:spcBef>
                </a:pPr>
                <a:endParaRPr/>
              </a:p>
            </p:txBody>
          </p:sp>
        </p:grpSp>
        <p:grpSp>
          <p:nvGrpSpPr>
            <p:cNvPr id="38" name="Group 38"/>
            <p:cNvGrpSpPr/>
            <p:nvPr/>
          </p:nvGrpSpPr>
          <p:grpSpPr>
            <a:xfrm>
              <a:off x="9324053" y="6255720"/>
              <a:ext cx="3558002" cy="3012611"/>
              <a:chOff x="0" y="0"/>
              <a:chExt cx="1107877" cy="938056"/>
            </a:xfrm>
          </p:grpSpPr>
          <p:sp>
            <p:nvSpPr>
              <p:cNvPr id="39" name="Freeform 39"/>
              <p:cNvSpPr/>
              <p:nvPr/>
            </p:nvSpPr>
            <p:spPr>
              <a:xfrm>
                <a:off x="0" y="0"/>
                <a:ext cx="1107877" cy="938056"/>
              </a:xfrm>
              <a:custGeom>
                <a:avLst/>
                <a:gdLst/>
                <a:ahLst/>
                <a:cxnLst/>
                <a:rect l="l" t="t" r="r" b="b"/>
                <a:pathLst>
                  <a:path w="1107877" h="938056">
                    <a:moveTo>
                      <a:pt x="43518" y="0"/>
                    </a:moveTo>
                    <a:lnTo>
                      <a:pt x="1064359" y="0"/>
                    </a:lnTo>
                    <a:cubicBezTo>
                      <a:pt x="1075901" y="0"/>
                      <a:pt x="1086970" y="4585"/>
                      <a:pt x="1095131" y="12746"/>
                    </a:cubicBezTo>
                    <a:cubicBezTo>
                      <a:pt x="1103292" y="20908"/>
                      <a:pt x="1107877" y="31977"/>
                      <a:pt x="1107877" y="43518"/>
                    </a:cubicBezTo>
                    <a:lnTo>
                      <a:pt x="1107877" y="894537"/>
                    </a:lnTo>
                    <a:cubicBezTo>
                      <a:pt x="1107877" y="906079"/>
                      <a:pt x="1103292" y="917148"/>
                      <a:pt x="1095131" y="925309"/>
                    </a:cubicBezTo>
                    <a:cubicBezTo>
                      <a:pt x="1086970" y="933471"/>
                      <a:pt x="1075901" y="938056"/>
                      <a:pt x="1064359" y="938056"/>
                    </a:cubicBezTo>
                    <a:lnTo>
                      <a:pt x="43518" y="938056"/>
                    </a:lnTo>
                    <a:cubicBezTo>
                      <a:pt x="31977" y="938056"/>
                      <a:pt x="20908" y="933471"/>
                      <a:pt x="12746" y="925309"/>
                    </a:cubicBezTo>
                    <a:cubicBezTo>
                      <a:pt x="4585" y="917148"/>
                      <a:pt x="0" y="906079"/>
                      <a:pt x="0" y="894537"/>
                    </a:cubicBezTo>
                    <a:lnTo>
                      <a:pt x="0" y="43518"/>
                    </a:lnTo>
                    <a:cubicBezTo>
                      <a:pt x="0" y="31977"/>
                      <a:pt x="4585" y="20908"/>
                      <a:pt x="12746" y="12746"/>
                    </a:cubicBezTo>
                    <a:cubicBezTo>
                      <a:pt x="20908" y="4585"/>
                      <a:pt x="31977" y="0"/>
                      <a:pt x="43518" y="0"/>
                    </a:cubicBezTo>
                    <a:close/>
                  </a:path>
                </a:pathLst>
              </a:custGeom>
              <a:solidFill>
                <a:srgbClr val="DE8014"/>
              </a:solidFill>
              <a:ln w="19050" cap="sq">
                <a:solidFill>
                  <a:srgbClr val="03306B"/>
                </a:solidFill>
                <a:prstDash val="solid"/>
                <a:miter/>
              </a:ln>
            </p:spPr>
            <p:txBody>
              <a:bodyPr/>
              <a:lstStyle/>
              <a:p>
                <a:endParaRPr lang="en-US"/>
              </a:p>
            </p:txBody>
          </p:sp>
          <p:sp>
            <p:nvSpPr>
              <p:cNvPr id="40" name="TextBox 40"/>
              <p:cNvSpPr txBox="1"/>
              <p:nvPr/>
            </p:nvSpPr>
            <p:spPr>
              <a:xfrm>
                <a:off x="0" y="-28575"/>
                <a:ext cx="1107877" cy="966631"/>
              </a:xfrm>
              <a:prstGeom prst="rect">
                <a:avLst/>
              </a:prstGeom>
            </p:spPr>
            <p:txBody>
              <a:bodyPr lIns="44880" tIns="44880" rIns="44880" bIns="44880" rtlCol="0" anchor="ctr"/>
              <a:lstStyle/>
              <a:p>
                <a:pPr marL="0" lvl="0" indent="0" algn="ctr">
                  <a:lnSpc>
                    <a:spcPts val="2099"/>
                  </a:lnSpc>
                  <a:spcBef>
                    <a:spcPct val="0"/>
                  </a:spcBef>
                </a:pPr>
                <a:endParaRPr/>
              </a:p>
            </p:txBody>
          </p:sp>
        </p:grpSp>
        <p:sp>
          <p:nvSpPr>
            <p:cNvPr id="41" name="AutoShape 41"/>
            <p:cNvSpPr/>
            <p:nvPr/>
          </p:nvSpPr>
          <p:spPr>
            <a:xfrm flipH="1">
              <a:off x="11103054" y="4865469"/>
              <a:ext cx="2386" cy="1390250"/>
            </a:xfrm>
            <a:prstGeom prst="line">
              <a:avLst/>
            </a:prstGeom>
            <a:ln w="50800" cap="flat">
              <a:solidFill>
                <a:srgbClr val="03306B"/>
              </a:solidFill>
              <a:prstDash val="solid"/>
              <a:headEnd type="none" w="sm" len="sm"/>
              <a:tailEnd type="arrow" w="med" len="sm"/>
            </a:ln>
          </p:spPr>
          <p:txBody>
            <a:bodyPr/>
            <a:lstStyle/>
            <a:p>
              <a:endParaRPr lang="en-US"/>
            </a:p>
          </p:txBody>
        </p:sp>
        <p:sp>
          <p:nvSpPr>
            <p:cNvPr id="42" name="AutoShape 42"/>
            <p:cNvSpPr/>
            <p:nvPr/>
          </p:nvSpPr>
          <p:spPr>
            <a:xfrm>
              <a:off x="8220029" y="7461369"/>
              <a:ext cx="1104024" cy="0"/>
            </a:xfrm>
            <a:prstGeom prst="line">
              <a:avLst/>
            </a:prstGeom>
            <a:ln w="50800" cap="flat">
              <a:solidFill>
                <a:srgbClr val="03306B"/>
              </a:solidFill>
              <a:prstDash val="solid"/>
              <a:headEnd type="arrow" w="med" len="sm"/>
              <a:tailEnd type="none" w="sm" len="sm"/>
            </a:ln>
          </p:spPr>
          <p:txBody>
            <a:bodyPr/>
            <a:lstStyle/>
            <a:p>
              <a:endParaRPr lang="en-US"/>
            </a:p>
          </p:txBody>
        </p:sp>
        <p:sp>
          <p:nvSpPr>
            <p:cNvPr id="43" name="AutoShape 43"/>
            <p:cNvSpPr/>
            <p:nvPr/>
          </p:nvSpPr>
          <p:spPr>
            <a:xfrm>
              <a:off x="3558002" y="4275345"/>
              <a:ext cx="1839114" cy="25400"/>
            </a:xfrm>
            <a:prstGeom prst="line">
              <a:avLst/>
            </a:prstGeom>
            <a:ln w="50800" cap="flat">
              <a:solidFill>
                <a:srgbClr val="03306B"/>
              </a:solidFill>
              <a:prstDash val="solid"/>
              <a:headEnd type="arrow" w="med" len="sm"/>
              <a:tailEnd type="none" w="sm" len="sm"/>
            </a:ln>
          </p:spPr>
          <p:txBody>
            <a:bodyPr/>
            <a:lstStyle/>
            <a:p>
              <a:endParaRPr lang="en-US"/>
            </a:p>
          </p:txBody>
        </p:sp>
        <p:sp>
          <p:nvSpPr>
            <p:cNvPr id="44" name="AutoShape 44"/>
            <p:cNvSpPr/>
            <p:nvPr/>
          </p:nvSpPr>
          <p:spPr>
            <a:xfrm flipV="1">
              <a:off x="7478342" y="4275345"/>
              <a:ext cx="1848096" cy="6596"/>
            </a:xfrm>
            <a:prstGeom prst="line">
              <a:avLst/>
            </a:prstGeom>
            <a:ln w="50800" cap="flat">
              <a:solidFill>
                <a:srgbClr val="03306B"/>
              </a:solidFill>
              <a:prstDash val="solid"/>
              <a:headEnd type="none" w="sm" len="sm"/>
              <a:tailEnd type="arrow" w="med" len="sm"/>
            </a:ln>
          </p:spPr>
          <p:txBody>
            <a:bodyPr/>
            <a:lstStyle/>
            <a:p>
              <a:endParaRPr lang="en-US"/>
            </a:p>
          </p:txBody>
        </p:sp>
        <p:sp>
          <p:nvSpPr>
            <p:cNvPr id="45" name="AutoShape 45"/>
            <p:cNvSpPr/>
            <p:nvPr/>
          </p:nvSpPr>
          <p:spPr>
            <a:xfrm flipV="1">
              <a:off x="8247262" y="9565123"/>
              <a:ext cx="2883025" cy="7544"/>
            </a:xfrm>
            <a:prstGeom prst="line">
              <a:avLst/>
            </a:prstGeom>
            <a:ln w="50800" cap="flat">
              <a:solidFill>
                <a:srgbClr val="03306B"/>
              </a:solidFill>
              <a:prstDash val="solid"/>
              <a:headEnd type="arrow" w="med" len="sm"/>
              <a:tailEnd type="none" w="sm" len="sm"/>
            </a:ln>
          </p:spPr>
          <p:txBody>
            <a:bodyPr/>
            <a:lstStyle/>
            <a:p>
              <a:endParaRPr lang="en-US"/>
            </a:p>
          </p:txBody>
        </p:sp>
        <p:sp>
          <p:nvSpPr>
            <p:cNvPr id="46" name="AutoShape 46"/>
            <p:cNvSpPr/>
            <p:nvPr/>
          </p:nvSpPr>
          <p:spPr>
            <a:xfrm flipH="1" flipV="1">
              <a:off x="11103054" y="9268331"/>
              <a:ext cx="0" cy="271392"/>
            </a:xfrm>
            <a:prstGeom prst="line">
              <a:avLst/>
            </a:prstGeom>
            <a:ln w="50800" cap="flat">
              <a:solidFill>
                <a:srgbClr val="03306B"/>
              </a:solidFill>
              <a:prstDash val="solid"/>
              <a:headEnd type="none" w="sm" len="sm"/>
              <a:tailEnd type="none" w="sm" len="sm"/>
            </a:ln>
          </p:spPr>
          <p:txBody>
            <a:bodyPr/>
            <a:lstStyle/>
            <a:p>
              <a:endParaRPr lang="en-US"/>
            </a:p>
          </p:txBody>
        </p:sp>
        <p:sp>
          <p:nvSpPr>
            <p:cNvPr id="47" name="TextBox 47"/>
            <p:cNvSpPr txBox="1"/>
            <p:nvPr/>
          </p:nvSpPr>
          <p:spPr>
            <a:xfrm>
              <a:off x="5118597" y="4117741"/>
              <a:ext cx="2647246" cy="286633"/>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EKS / Terraform</a:t>
              </a:r>
            </a:p>
          </p:txBody>
        </p:sp>
        <p:sp>
          <p:nvSpPr>
            <p:cNvPr id="48" name="TextBox 48"/>
            <p:cNvSpPr txBox="1"/>
            <p:nvPr/>
          </p:nvSpPr>
          <p:spPr>
            <a:xfrm>
              <a:off x="3719715" y="3910483"/>
              <a:ext cx="1753601" cy="286633"/>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EKS </a:t>
              </a:r>
            </a:p>
          </p:txBody>
        </p:sp>
        <p:sp>
          <p:nvSpPr>
            <p:cNvPr id="49" name="TextBox 49"/>
            <p:cNvSpPr txBox="1"/>
            <p:nvPr/>
          </p:nvSpPr>
          <p:spPr>
            <a:xfrm>
              <a:off x="7484939" y="3910483"/>
              <a:ext cx="1411467" cy="286633"/>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 Terraform</a:t>
              </a:r>
            </a:p>
          </p:txBody>
        </p:sp>
        <p:sp>
          <p:nvSpPr>
            <p:cNvPr id="50" name="TextBox 50"/>
            <p:cNvSpPr txBox="1"/>
            <p:nvPr/>
          </p:nvSpPr>
          <p:spPr>
            <a:xfrm>
              <a:off x="571949" y="3910483"/>
              <a:ext cx="2414104"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Create Name Space &amp; Provisioners</a:t>
              </a:r>
            </a:p>
          </p:txBody>
        </p:sp>
        <p:sp>
          <p:nvSpPr>
            <p:cNvPr id="51" name="TextBox 51"/>
            <p:cNvSpPr txBox="1"/>
            <p:nvPr/>
          </p:nvSpPr>
          <p:spPr>
            <a:xfrm>
              <a:off x="571949" y="6387626"/>
              <a:ext cx="2414104"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Main Initiate EKS Onboarding</a:t>
              </a:r>
            </a:p>
          </p:txBody>
        </p:sp>
        <p:sp>
          <p:nvSpPr>
            <p:cNvPr id="52" name="TextBox 52"/>
            <p:cNvSpPr txBox="1"/>
            <p:nvPr/>
          </p:nvSpPr>
          <p:spPr>
            <a:xfrm>
              <a:off x="285975" y="7257958"/>
              <a:ext cx="2986053" cy="1507696"/>
            </a:xfrm>
            <a:prstGeom prst="rect">
              <a:avLst/>
            </a:prstGeom>
          </p:spPr>
          <p:txBody>
            <a:bodyPr lIns="0" tIns="0" rIns="0" bIns="0" rtlCol="0" anchor="t">
              <a:spAutoFit/>
            </a:bodyPr>
            <a:lstStyle/>
            <a:p>
              <a:pPr marL="286105" lvl="1" indent="-143053" algn="l">
                <a:lnSpc>
                  <a:spcPts val="1855"/>
                </a:lnSpc>
                <a:buFont typeface="Arial"/>
                <a:buChar char="•"/>
              </a:pPr>
              <a:r>
                <a:rPr lang="en-US" sz="1325" b="1">
                  <a:solidFill>
                    <a:srgbClr val="1A3673"/>
                  </a:solidFill>
                  <a:latin typeface="Canva Sans Bold"/>
                  <a:ea typeface="Canva Sans Bold"/>
                  <a:cs typeface="Canva Sans Bold"/>
                  <a:sym typeface="Canva Sans Bold"/>
                </a:rPr>
                <a:t>Repo Creation</a:t>
              </a:r>
            </a:p>
            <a:p>
              <a:pPr marL="286105" lvl="1" indent="-143053" algn="l">
                <a:lnSpc>
                  <a:spcPts val="1855"/>
                </a:lnSpc>
                <a:buFont typeface="Arial"/>
                <a:buChar char="•"/>
              </a:pPr>
              <a:r>
                <a:rPr lang="en-US" sz="1325" b="1">
                  <a:solidFill>
                    <a:srgbClr val="1A3673"/>
                  </a:solidFill>
                  <a:latin typeface="Canva Sans Bold"/>
                  <a:ea typeface="Canva Sans Bold"/>
                  <a:cs typeface="Canva Sans Bold"/>
                  <a:sym typeface="Canva Sans Bold"/>
                </a:rPr>
                <a:t>Quay Repo</a:t>
              </a:r>
            </a:p>
            <a:p>
              <a:pPr marL="286105" lvl="1" indent="-143053" algn="l">
                <a:lnSpc>
                  <a:spcPts val="1855"/>
                </a:lnSpc>
                <a:buFont typeface="Arial"/>
                <a:buChar char="•"/>
              </a:pPr>
              <a:r>
                <a:rPr lang="en-US" sz="1325" b="1">
                  <a:solidFill>
                    <a:srgbClr val="1A3673"/>
                  </a:solidFill>
                  <a:latin typeface="Canva Sans Bold"/>
                  <a:ea typeface="Canva Sans Bold"/>
                  <a:cs typeface="Canva Sans Bold"/>
                  <a:sym typeface="Canva Sans Bold"/>
                </a:rPr>
                <a:t>Snow Group Set Up</a:t>
              </a:r>
            </a:p>
            <a:p>
              <a:pPr marL="286105" lvl="1" indent="-143053" algn="l">
                <a:lnSpc>
                  <a:spcPts val="1855"/>
                </a:lnSpc>
                <a:buFont typeface="Arial"/>
                <a:buChar char="•"/>
              </a:pPr>
              <a:r>
                <a:rPr lang="en-US" sz="1325" b="1">
                  <a:solidFill>
                    <a:srgbClr val="1A3673"/>
                  </a:solidFill>
                  <a:latin typeface="Canva Sans Bold"/>
                  <a:ea typeface="Canva Sans Bold"/>
                  <a:cs typeface="Canva Sans Bold"/>
                  <a:sym typeface="Canva Sans Bold"/>
                </a:rPr>
                <a:t>Tekton Pipeline Set up</a:t>
              </a:r>
            </a:p>
            <a:p>
              <a:pPr marL="286105" lvl="1" indent="-143053" algn="l">
                <a:lnSpc>
                  <a:spcPts val="1855"/>
                </a:lnSpc>
                <a:buFont typeface="Arial"/>
                <a:buChar char="•"/>
              </a:pPr>
              <a:r>
                <a:rPr lang="en-US" sz="1325" b="1">
                  <a:solidFill>
                    <a:srgbClr val="1A3673"/>
                  </a:solidFill>
                  <a:latin typeface="Canva Sans Bold"/>
                  <a:ea typeface="Canva Sans Bold"/>
                  <a:cs typeface="Canva Sans Bold"/>
                  <a:sym typeface="Canva Sans Bold"/>
                </a:rPr>
                <a:t>Infra Provisioning</a:t>
              </a:r>
            </a:p>
          </p:txBody>
        </p:sp>
        <p:sp>
          <p:nvSpPr>
            <p:cNvPr id="53" name="TextBox 53"/>
            <p:cNvSpPr txBox="1"/>
            <p:nvPr/>
          </p:nvSpPr>
          <p:spPr>
            <a:xfrm>
              <a:off x="9404053" y="7257958"/>
              <a:ext cx="3478002" cy="1202896"/>
            </a:xfrm>
            <a:prstGeom prst="rect">
              <a:avLst/>
            </a:prstGeom>
          </p:spPr>
          <p:txBody>
            <a:bodyPr lIns="0" tIns="0" rIns="0" bIns="0" rtlCol="0" anchor="t">
              <a:spAutoFit/>
            </a:bodyPr>
            <a:lstStyle/>
            <a:p>
              <a:pPr marL="286105" lvl="1" indent="-143053" algn="l">
                <a:lnSpc>
                  <a:spcPts val="1855"/>
                </a:lnSpc>
                <a:buFont typeface="Arial"/>
                <a:buChar char="•"/>
              </a:pPr>
              <a:r>
                <a:rPr lang="en-US" sz="1325" b="1">
                  <a:solidFill>
                    <a:srgbClr val="1A3673"/>
                  </a:solidFill>
                  <a:latin typeface="Canva Sans Bold"/>
                  <a:ea typeface="Canva Sans Bold"/>
                  <a:cs typeface="Canva Sans Bold"/>
                  <a:sym typeface="Canva Sans Bold"/>
                </a:rPr>
                <a:t>Repo Creation</a:t>
              </a:r>
            </a:p>
            <a:p>
              <a:pPr marL="286105" lvl="1" indent="-143053" algn="l">
                <a:lnSpc>
                  <a:spcPts val="1855"/>
                </a:lnSpc>
                <a:buFont typeface="Arial"/>
                <a:buChar char="•"/>
              </a:pPr>
              <a:r>
                <a:rPr lang="en-US" sz="1325" b="1">
                  <a:solidFill>
                    <a:srgbClr val="1A3673"/>
                  </a:solidFill>
                  <a:latin typeface="Canva Sans Bold"/>
                  <a:ea typeface="Canva Sans Bold"/>
                  <a:cs typeface="Canva Sans Bold"/>
                  <a:sym typeface="Canva Sans Bold"/>
                </a:rPr>
                <a:t>Bit Bucket Metadata Setup</a:t>
              </a:r>
            </a:p>
            <a:p>
              <a:pPr marL="286105" lvl="1" indent="-143053" algn="l">
                <a:lnSpc>
                  <a:spcPts val="1855"/>
                </a:lnSpc>
                <a:buFont typeface="Arial"/>
                <a:buChar char="•"/>
              </a:pPr>
              <a:r>
                <a:rPr lang="en-US" sz="1325" b="1">
                  <a:solidFill>
                    <a:srgbClr val="1A3673"/>
                  </a:solidFill>
                  <a:latin typeface="Canva Sans Bold"/>
                  <a:ea typeface="Canva Sans Bold"/>
                  <a:cs typeface="Canva Sans Bold"/>
                  <a:sym typeface="Canva Sans Bold"/>
                </a:rPr>
                <a:t>Bamboo Pipelines</a:t>
              </a:r>
            </a:p>
            <a:p>
              <a:pPr marL="286105" lvl="1" indent="-143053" algn="l">
                <a:lnSpc>
                  <a:spcPts val="1855"/>
                </a:lnSpc>
                <a:buFont typeface="Arial"/>
                <a:buChar char="•"/>
              </a:pPr>
              <a:r>
                <a:rPr lang="en-US" sz="1325" b="1">
                  <a:solidFill>
                    <a:srgbClr val="1A3673"/>
                  </a:solidFill>
                  <a:latin typeface="Canva Sans Bold"/>
                  <a:ea typeface="Canva Sans Bold"/>
                  <a:cs typeface="Canva Sans Bold"/>
                  <a:sym typeface="Canva Sans Bold"/>
                </a:rPr>
                <a:t>Infra Provisioning</a:t>
              </a:r>
            </a:p>
          </p:txBody>
        </p:sp>
        <p:sp>
          <p:nvSpPr>
            <p:cNvPr id="54" name="TextBox 54"/>
            <p:cNvSpPr txBox="1"/>
            <p:nvPr/>
          </p:nvSpPr>
          <p:spPr>
            <a:xfrm>
              <a:off x="9896002" y="6387626"/>
              <a:ext cx="2414104"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Inititate Terraform Onboarding</a:t>
              </a:r>
            </a:p>
          </p:txBody>
        </p:sp>
        <p:sp>
          <p:nvSpPr>
            <p:cNvPr id="55" name="TextBox 55"/>
            <p:cNvSpPr txBox="1"/>
            <p:nvPr/>
          </p:nvSpPr>
          <p:spPr>
            <a:xfrm>
              <a:off x="5351740" y="9221545"/>
              <a:ext cx="2414104" cy="589570"/>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Onboarding Status is </a:t>
              </a:r>
            </a:p>
            <a:p>
              <a:pPr algn="ctr">
                <a:lnSpc>
                  <a:spcPts val="1855"/>
                </a:lnSpc>
              </a:pPr>
              <a:r>
                <a:rPr lang="en-US" sz="1325" b="1">
                  <a:solidFill>
                    <a:srgbClr val="1A3673"/>
                  </a:solidFill>
                  <a:latin typeface="Canva Sans Bold"/>
                  <a:ea typeface="Canva Sans Bold"/>
                  <a:cs typeface="Canva Sans Bold"/>
                  <a:sym typeface="Canva Sans Bold"/>
                </a:rPr>
                <a:t>Onboarded </a:t>
              </a:r>
            </a:p>
          </p:txBody>
        </p:sp>
        <p:sp>
          <p:nvSpPr>
            <p:cNvPr id="56" name="TextBox 56"/>
            <p:cNvSpPr txBox="1"/>
            <p:nvPr/>
          </p:nvSpPr>
          <p:spPr>
            <a:xfrm>
              <a:off x="5220783" y="7126896"/>
              <a:ext cx="2414104" cy="593296"/>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Self Service Tools / Utilities</a:t>
              </a:r>
            </a:p>
          </p:txBody>
        </p:sp>
        <p:sp>
          <p:nvSpPr>
            <p:cNvPr id="57" name="TextBox 57"/>
            <p:cNvSpPr txBox="1"/>
            <p:nvPr/>
          </p:nvSpPr>
          <p:spPr>
            <a:xfrm>
              <a:off x="9714563" y="3857820"/>
              <a:ext cx="2988439" cy="898096"/>
            </a:xfrm>
            <a:prstGeom prst="rect">
              <a:avLst/>
            </a:prstGeom>
          </p:spPr>
          <p:txBody>
            <a:bodyPr lIns="0" tIns="0" rIns="0" bIns="0" rtlCol="0" anchor="t">
              <a:spAutoFit/>
            </a:bodyPr>
            <a:lstStyle/>
            <a:p>
              <a:pPr algn="ctr">
                <a:lnSpc>
                  <a:spcPts val="1855"/>
                </a:lnSpc>
              </a:pPr>
              <a:r>
                <a:rPr lang="en-US" sz="1325" b="1">
                  <a:solidFill>
                    <a:srgbClr val="1A3673"/>
                  </a:solidFill>
                  <a:latin typeface="Canva Sans Bold"/>
                  <a:ea typeface="Canva Sans Bold"/>
                  <a:cs typeface="Canva Sans Bold"/>
                  <a:sym typeface="Canva Sans Bold"/>
                </a:rPr>
                <a:t>Request TF workspaces</a:t>
              </a:r>
            </a:p>
            <a:p>
              <a:pPr algn="ctr">
                <a:lnSpc>
                  <a:spcPts val="1855"/>
                </a:lnSpc>
              </a:pPr>
              <a:r>
                <a:rPr lang="en-US" sz="1325" b="1">
                  <a:solidFill>
                    <a:srgbClr val="1A3673"/>
                  </a:solidFill>
                  <a:latin typeface="Canva Sans Bold"/>
                  <a:ea typeface="Canva Sans Bold"/>
                  <a:cs typeface="Canva Sans Bold"/>
                  <a:sym typeface="Canva Sans Bold"/>
                </a:rPr>
                <a:t>Multi-Terraform </a:t>
              </a:r>
            </a:p>
            <a:p>
              <a:pPr algn="ctr">
                <a:lnSpc>
                  <a:spcPts val="1855"/>
                </a:lnSpc>
              </a:pPr>
              <a:r>
                <a:rPr lang="en-US" sz="1325" b="1">
                  <a:solidFill>
                    <a:srgbClr val="1A3673"/>
                  </a:solidFill>
                  <a:latin typeface="Canva Sans Bold"/>
                  <a:ea typeface="Canva Sans Bold"/>
                  <a:cs typeface="Canva Sans Bold"/>
                  <a:sym typeface="Canva Sans Bold"/>
                </a:rPr>
                <a:t>( Need Basis )</a:t>
              </a:r>
            </a:p>
          </p:txBody>
        </p:sp>
        <p:sp>
          <p:nvSpPr>
            <p:cNvPr id="58" name="TextBox 58"/>
            <p:cNvSpPr txBox="1"/>
            <p:nvPr/>
          </p:nvSpPr>
          <p:spPr>
            <a:xfrm>
              <a:off x="3421793" y="-66675"/>
              <a:ext cx="6040856" cy="773642"/>
            </a:xfrm>
            <a:prstGeom prst="rect">
              <a:avLst/>
            </a:prstGeom>
          </p:spPr>
          <p:txBody>
            <a:bodyPr lIns="0" tIns="0" rIns="0" bIns="0" rtlCol="0" anchor="t">
              <a:spAutoFit/>
            </a:bodyPr>
            <a:lstStyle/>
            <a:p>
              <a:pPr algn="ctr">
                <a:lnSpc>
                  <a:spcPts val="4900"/>
                </a:lnSpc>
              </a:pPr>
              <a:r>
                <a:rPr lang="en-US" sz="3500" b="1" i="1">
                  <a:solidFill>
                    <a:srgbClr val="1A3673"/>
                  </a:solidFill>
                  <a:latin typeface="Canva Sans Bold Italics"/>
                  <a:ea typeface="Canva Sans Bold Italics"/>
                  <a:cs typeface="Canva Sans Bold Italics"/>
                  <a:sym typeface="Canva Sans Bold Italics"/>
                </a:rPr>
                <a:t>App Onboarding 2.0</a:t>
              </a:r>
            </a:p>
          </p:txBody>
        </p:sp>
      </p:grpSp>
      <p:grpSp>
        <p:nvGrpSpPr>
          <p:cNvPr id="59" name="Group 59"/>
          <p:cNvGrpSpPr/>
          <p:nvPr/>
        </p:nvGrpSpPr>
        <p:grpSpPr>
          <a:xfrm>
            <a:off x="10835823" y="1707211"/>
            <a:ext cx="122885" cy="8231629"/>
            <a:chOff x="0" y="0"/>
            <a:chExt cx="32365" cy="2168001"/>
          </a:xfrm>
        </p:grpSpPr>
        <p:sp>
          <p:nvSpPr>
            <p:cNvPr id="60" name="Freeform 60"/>
            <p:cNvSpPr/>
            <p:nvPr/>
          </p:nvSpPr>
          <p:spPr>
            <a:xfrm>
              <a:off x="0" y="0"/>
              <a:ext cx="32365" cy="2168001"/>
            </a:xfrm>
            <a:custGeom>
              <a:avLst/>
              <a:gdLst/>
              <a:ahLst/>
              <a:cxnLst/>
              <a:rect l="l" t="t" r="r" b="b"/>
              <a:pathLst>
                <a:path w="32365" h="2168001">
                  <a:moveTo>
                    <a:pt x="0" y="0"/>
                  </a:moveTo>
                  <a:lnTo>
                    <a:pt x="32365" y="0"/>
                  </a:lnTo>
                  <a:lnTo>
                    <a:pt x="32365" y="2168001"/>
                  </a:lnTo>
                  <a:lnTo>
                    <a:pt x="0" y="2168001"/>
                  </a:lnTo>
                  <a:close/>
                </a:path>
              </a:pathLst>
            </a:custGeom>
            <a:solidFill>
              <a:srgbClr val="03306B"/>
            </a:solidFill>
          </p:spPr>
          <p:txBody>
            <a:bodyPr/>
            <a:lstStyle/>
            <a:p>
              <a:endParaRPr lang="en-US"/>
            </a:p>
          </p:txBody>
        </p:sp>
        <p:sp>
          <p:nvSpPr>
            <p:cNvPr id="61" name="TextBox 61"/>
            <p:cNvSpPr txBox="1"/>
            <p:nvPr/>
          </p:nvSpPr>
          <p:spPr>
            <a:xfrm>
              <a:off x="0" y="-28575"/>
              <a:ext cx="32365" cy="2196576"/>
            </a:xfrm>
            <a:prstGeom prst="rect">
              <a:avLst/>
            </a:prstGeom>
          </p:spPr>
          <p:txBody>
            <a:bodyPr lIns="50800" tIns="50800" rIns="50800" bIns="50800" rtlCol="0" anchor="ctr"/>
            <a:lstStyle/>
            <a:p>
              <a:pPr algn="ctr">
                <a:lnSpc>
                  <a:spcPts val="2100"/>
                </a:lnSpc>
              </a:pPr>
              <a:endParaRPr/>
            </a:p>
          </p:txBody>
        </p:sp>
      </p:grpSp>
      <p:sp>
        <p:nvSpPr>
          <p:cNvPr id="62" name="TextBox 62"/>
          <p:cNvSpPr txBox="1"/>
          <p:nvPr/>
        </p:nvSpPr>
        <p:spPr>
          <a:xfrm>
            <a:off x="674353" y="335336"/>
            <a:ext cx="10858683" cy="596900"/>
          </a:xfrm>
          <a:prstGeom prst="rect">
            <a:avLst/>
          </a:prstGeom>
        </p:spPr>
        <p:txBody>
          <a:bodyPr lIns="0" tIns="0" rIns="0" bIns="0" rtlCol="0" anchor="t">
            <a:spAutoFit/>
          </a:bodyPr>
          <a:lstStyle/>
          <a:p>
            <a:pPr algn="l">
              <a:lnSpc>
                <a:spcPts val="4900"/>
              </a:lnSpc>
            </a:pPr>
            <a:r>
              <a:rPr lang="en-US" sz="3500" b="1">
                <a:solidFill>
                  <a:srgbClr val="1A3673"/>
                </a:solidFill>
                <a:latin typeface="Canva Sans Bold"/>
                <a:ea typeface="Canva Sans Bold"/>
                <a:cs typeface="Canva Sans Bold"/>
                <a:sym typeface="Canva Sans Bold"/>
              </a:rPr>
              <a:t>Future Aspects</a:t>
            </a:r>
          </a:p>
        </p:txBody>
      </p:sp>
      <p:sp>
        <p:nvSpPr>
          <p:cNvPr id="63" name="TextBox 63"/>
          <p:cNvSpPr txBox="1"/>
          <p:nvPr/>
        </p:nvSpPr>
        <p:spPr>
          <a:xfrm>
            <a:off x="11533036" y="2022216"/>
            <a:ext cx="5817282" cy="422275"/>
          </a:xfrm>
          <a:prstGeom prst="rect">
            <a:avLst/>
          </a:prstGeom>
        </p:spPr>
        <p:txBody>
          <a:bodyPr lIns="0" tIns="0" rIns="0" bIns="0" rtlCol="0" anchor="t">
            <a:spAutoFit/>
          </a:bodyPr>
          <a:lstStyle/>
          <a:p>
            <a:pPr algn="ctr">
              <a:lnSpc>
                <a:spcPts val="3499"/>
              </a:lnSpc>
              <a:spcBef>
                <a:spcPct val="0"/>
              </a:spcBef>
            </a:pPr>
            <a:r>
              <a:rPr lang="en-US" sz="2499" b="1">
                <a:solidFill>
                  <a:srgbClr val="1A3673"/>
                </a:solidFill>
                <a:latin typeface="Canva Sans Bold"/>
                <a:ea typeface="Canva Sans Bold"/>
                <a:cs typeface="Canva Sans Bold"/>
                <a:sym typeface="Canva Sans Bold"/>
              </a:rPr>
              <a:t>New Design of AEDL Meta data portal </a:t>
            </a:r>
          </a:p>
        </p:txBody>
      </p:sp>
      <p:sp>
        <p:nvSpPr>
          <p:cNvPr id="64" name="TextBox 64"/>
          <p:cNvSpPr txBox="1"/>
          <p:nvPr/>
        </p:nvSpPr>
        <p:spPr>
          <a:xfrm>
            <a:off x="11533036" y="5755820"/>
            <a:ext cx="5817282" cy="422275"/>
          </a:xfrm>
          <a:prstGeom prst="rect">
            <a:avLst/>
          </a:prstGeom>
        </p:spPr>
        <p:txBody>
          <a:bodyPr lIns="0" tIns="0" rIns="0" bIns="0" rtlCol="0" anchor="t">
            <a:spAutoFit/>
          </a:bodyPr>
          <a:lstStyle/>
          <a:p>
            <a:pPr algn="ctr">
              <a:lnSpc>
                <a:spcPts val="3499"/>
              </a:lnSpc>
              <a:spcBef>
                <a:spcPct val="0"/>
              </a:spcBef>
            </a:pPr>
            <a:r>
              <a:rPr lang="en-US" sz="2499" b="1">
                <a:solidFill>
                  <a:srgbClr val="1A3673"/>
                </a:solidFill>
                <a:latin typeface="Canva Sans Bold"/>
                <a:ea typeface="Canva Sans Bold"/>
                <a:cs typeface="Canva Sans Bold"/>
                <a:sym typeface="Canva Sans Bold"/>
              </a:rPr>
              <a:t>SDLC Automation</a:t>
            </a:r>
          </a:p>
        </p:txBody>
      </p:sp>
      <p:sp>
        <p:nvSpPr>
          <p:cNvPr id="65" name="Freeform 65" descr="Elevance Health's logo"/>
          <p:cNvSpPr/>
          <p:nvPr/>
        </p:nvSpPr>
        <p:spPr>
          <a:xfrm>
            <a:off x="15335389" y="102135"/>
            <a:ext cx="2654243" cy="1129977"/>
          </a:xfrm>
          <a:custGeom>
            <a:avLst/>
            <a:gdLst/>
            <a:ahLst/>
            <a:cxnLst/>
            <a:rect l="l" t="t" r="r" b="b"/>
            <a:pathLst>
              <a:path w="2654243" h="1129977">
                <a:moveTo>
                  <a:pt x="0" y="0"/>
                </a:moveTo>
                <a:lnTo>
                  <a:pt x="2654243" y="0"/>
                </a:lnTo>
                <a:lnTo>
                  <a:pt x="2654243" y="1129976"/>
                </a:lnTo>
                <a:lnTo>
                  <a:pt x="0" y="1129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306B"/>
        </a:solidFill>
        <a:effectLst/>
      </p:bgPr>
    </p:bg>
    <p:spTree>
      <p:nvGrpSpPr>
        <p:cNvPr id="1" name=""/>
        <p:cNvGrpSpPr/>
        <p:nvPr/>
      </p:nvGrpSpPr>
      <p:grpSpPr>
        <a:xfrm>
          <a:off x="0" y="0"/>
          <a:ext cx="0" cy="0"/>
          <a:chOff x="0" y="0"/>
          <a:chExt cx="0" cy="0"/>
        </a:xfrm>
      </p:grpSpPr>
      <p:grpSp>
        <p:nvGrpSpPr>
          <p:cNvPr id="2" name="Group 2"/>
          <p:cNvGrpSpPr/>
          <p:nvPr/>
        </p:nvGrpSpPr>
        <p:grpSpPr>
          <a:xfrm>
            <a:off x="562494" y="1754836"/>
            <a:ext cx="17163013" cy="8097217"/>
            <a:chOff x="0" y="0"/>
            <a:chExt cx="4520300" cy="2132600"/>
          </a:xfrm>
        </p:grpSpPr>
        <p:sp>
          <p:nvSpPr>
            <p:cNvPr id="3" name="Freeform 3"/>
            <p:cNvSpPr/>
            <p:nvPr/>
          </p:nvSpPr>
          <p:spPr>
            <a:xfrm>
              <a:off x="0" y="0"/>
              <a:ext cx="4520300" cy="2132600"/>
            </a:xfrm>
            <a:custGeom>
              <a:avLst/>
              <a:gdLst/>
              <a:ahLst/>
              <a:cxnLst/>
              <a:rect l="l" t="t" r="r" b="b"/>
              <a:pathLst>
                <a:path w="4520300" h="2132600">
                  <a:moveTo>
                    <a:pt x="13532" y="0"/>
                  </a:moveTo>
                  <a:lnTo>
                    <a:pt x="4506767" y="0"/>
                  </a:lnTo>
                  <a:cubicBezTo>
                    <a:pt x="4510356" y="0"/>
                    <a:pt x="4513798" y="1426"/>
                    <a:pt x="4516336" y="3964"/>
                  </a:cubicBezTo>
                  <a:cubicBezTo>
                    <a:pt x="4518874" y="6501"/>
                    <a:pt x="4520300" y="9943"/>
                    <a:pt x="4520300" y="13532"/>
                  </a:cubicBezTo>
                  <a:lnTo>
                    <a:pt x="4520300" y="2119068"/>
                  </a:lnTo>
                  <a:cubicBezTo>
                    <a:pt x="4520300" y="2126542"/>
                    <a:pt x="4514241" y="2132600"/>
                    <a:pt x="4506767" y="2132600"/>
                  </a:cubicBezTo>
                  <a:lnTo>
                    <a:pt x="13532" y="2132600"/>
                  </a:lnTo>
                  <a:cubicBezTo>
                    <a:pt x="6059" y="2132600"/>
                    <a:pt x="0" y="2126542"/>
                    <a:pt x="0" y="2119068"/>
                  </a:cubicBezTo>
                  <a:lnTo>
                    <a:pt x="0" y="13532"/>
                  </a:lnTo>
                  <a:cubicBezTo>
                    <a:pt x="0" y="6059"/>
                    <a:pt x="6059" y="0"/>
                    <a:pt x="13532"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28575"/>
              <a:ext cx="4520300" cy="2161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0" y="0"/>
            <a:ext cx="18288000" cy="1334246"/>
            <a:chOff x="0" y="0"/>
            <a:chExt cx="4816593" cy="351406"/>
          </a:xfrm>
        </p:grpSpPr>
        <p:sp>
          <p:nvSpPr>
            <p:cNvPr id="6" name="Freeform 6"/>
            <p:cNvSpPr/>
            <p:nvPr/>
          </p:nvSpPr>
          <p:spPr>
            <a:xfrm>
              <a:off x="0" y="0"/>
              <a:ext cx="4816592" cy="351406"/>
            </a:xfrm>
            <a:custGeom>
              <a:avLst/>
              <a:gdLst/>
              <a:ahLst/>
              <a:cxnLst/>
              <a:rect l="l" t="t" r="r" b="b"/>
              <a:pathLst>
                <a:path w="4816592" h="351406">
                  <a:moveTo>
                    <a:pt x="0" y="0"/>
                  </a:moveTo>
                  <a:lnTo>
                    <a:pt x="4816592" y="0"/>
                  </a:lnTo>
                  <a:lnTo>
                    <a:pt x="4816592" y="351406"/>
                  </a:lnTo>
                  <a:lnTo>
                    <a:pt x="0" y="351406"/>
                  </a:lnTo>
                  <a:close/>
                </a:path>
              </a:pathLst>
            </a:custGeom>
            <a:solidFill>
              <a:srgbClr val="FFFFFF"/>
            </a:solidFill>
          </p:spPr>
          <p:txBody>
            <a:bodyPr/>
            <a:lstStyle/>
            <a:p>
              <a:endParaRPr lang="en-US"/>
            </a:p>
          </p:txBody>
        </p:sp>
        <p:sp>
          <p:nvSpPr>
            <p:cNvPr id="7" name="TextBox 7"/>
            <p:cNvSpPr txBox="1"/>
            <p:nvPr/>
          </p:nvSpPr>
          <p:spPr>
            <a:xfrm>
              <a:off x="0" y="-28575"/>
              <a:ext cx="4816593" cy="379981"/>
            </a:xfrm>
            <a:prstGeom prst="rect">
              <a:avLst/>
            </a:prstGeom>
          </p:spPr>
          <p:txBody>
            <a:bodyPr lIns="50800" tIns="50800" rIns="50800" bIns="50800" rtlCol="0" anchor="ctr"/>
            <a:lstStyle/>
            <a:p>
              <a:pPr algn="ctr">
                <a:lnSpc>
                  <a:spcPts val="2100"/>
                </a:lnSpc>
              </a:pPr>
              <a:endParaRPr/>
            </a:p>
          </p:txBody>
        </p:sp>
      </p:grpSp>
      <p:sp>
        <p:nvSpPr>
          <p:cNvPr id="8" name="Freeform 8" descr="Elevance Health's logo"/>
          <p:cNvSpPr/>
          <p:nvPr/>
        </p:nvSpPr>
        <p:spPr>
          <a:xfrm>
            <a:off x="15335389" y="102135"/>
            <a:ext cx="2654243" cy="1129977"/>
          </a:xfrm>
          <a:custGeom>
            <a:avLst/>
            <a:gdLst/>
            <a:ahLst/>
            <a:cxnLst/>
            <a:rect l="l" t="t" r="r" b="b"/>
            <a:pathLst>
              <a:path w="2654243" h="1129977">
                <a:moveTo>
                  <a:pt x="0" y="0"/>
                </a:moveTo>
                <a:lnTo>
                  <a:pt x="2654243" y="0"/>
                </a:lnTo>
                <a:lnTo>
                  <a:pt x="2654243" y="1129976"/>
                </a:lnTo>
                <a:lnTo>
                  <a:pt x="0" y="1129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6810257" y="1687630"/>
            <a:ext cx="122885" cy="8231629"/>
            <a:chOff x="0" y="0"/>
            <a:chExt cx="32365" cy="2168001"/>
          </a:xfrm>
        </p:grpSpPr>
        <p:sp>
          <p:nvSpPr>
            <p:cNvPr id="10" name="Freeform 10"/>
            <p:cNvSpPr/>
            <p:nvPr/>
          </p:nvSpPr>
          <p:spPr>
            <a:xfrm>
              <a:off x="0" y="0"/>
              <a:ext cx="32365" cy="2168001"/>
            </a:xfrm>
            <a:custGeom>
              <a:avLst/>
              <a:gdLst/>
              <a:ahLst/>
              <a:cxnLst/>
              <a:rect l="l" t="t" r="r" b="b"/>
              <a:pathLst>
                <a:path w="32365" h="2168001">
                  <a:moveTo>
                    <a:pt x="0" y="0"/>
                  </a:moveTo>
                  <a:lnTo>
                    <a:pt x="32365" y="0"/>
                  </a:lnTo>
                  <a:lnTo>
                    <a:pt x="32365" y="2168001"/>
                  </a:lnTo>
                  <a:lnTo>
                    <a:pt x="0" y="2168001"/>
                  </a:lnTo>
                  <a:close/>
                </a:path>
              </a:pathLst>
            </a:custGeom>
            <a:solidFill>
              <a:srgbClr val="03306B"/>
            </a:solidFill>
          </p:spPr>
          <p:txBody>
            <a:bodyPr/>
            <a:lstStyle/>
            <a:p>
              <a:endParaRPr lang="en-US"/>
            </a:p>
          </p:txBody>
        </p:sp>
        <p:sp>
          <p:nvSpPr>
            <p:cNvPr id="11" name="TextBox 11"/>
            <p:cNvSpPr txBox="1"/>
            <p:nvPr/>
          </p:nvSpPr>
          <p:spPr>
            <a:xfrm>
              <a:off x="0" y="-28575"/>
              <a:ext cx="32365" cy="2196576"/>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a:off x="13046987" y="1754836"/>
            <a:ext cx="122885" cy="8231629"/>
            <a:chOff x="0" y="0"/>
            <a:chExt cx="32365" cy="2168001"/>
          </a:xfrm>
        </p:grpSpPr>
        <p:sp>
          <p:nvSpPr>
            <p:cNvPr id="13" name="Freeform 13"/>
            <p:cNvSpPr/>
            <p:nvPr/>
          </p:nvSpPr>
          <p:spPr>
            <a:xfrm>
              <a:off x="0" y="0"/>
              <a:ext cx="32365" cy="2168001"/>
            </a:xfrm>
            <a:custGeom>
              <a:avLst/>
              <a:gdLst/>
              <a:ahLst/>
              <a:cxnLst/>
              <a:rect l="l" t="t" r="r" b="b"/>
              <a:pathLst>
                <a:path w="32365" h="2168001">
                  <a:moveTo>
                    <a:pt x="0" y="0"/>
                  </a:moveTo>
                  <a:lnTo>
                    <a:pt x="32365" y="0"/>
                  </a:lnTo>
                  <a:lnTo>
                    <a:pt x="32365" y="2168001"/>
                  </a:lnTo>
                  <a:lnTo>
                    <a:pt x="0" y="2168001"/>
                  </a:lnTo>
                  <a:close/>
                </a:path>
              </a:pathLst>
            </a:custGeom>
            <a:solidFill>
              <a:srgbClr val="03306B"/>
            </a:solidFill>
          </p:spPr>
          <p:txBody>
            <a:bodyPr/>
            <a:lstStyle/>
            <a:p>
              <a:endParaRPr lang="en-US"/>
            </a:p>
          </p:txBody>
        </p:sp>
        <p:sp>
          <p:nvSpPr>
            <p:cNvPr id="14" name="TextBox 14"/>
            <p:cNvSpPr txBox="1"/>
            <p:nvPr/>
          </p:nvSpPr>
          <p:spPr>
            <a:xfrm>
              <a:off x="0" y="-28575"/>
              <a:ext cx="32365" cy="2196576"/>
            </a:xfrm>
            <a:prstGeom prst="rect">
              <a:avLst/>
            </a:prstGeom>
          </p:spPr>
          <p:txBody>
            <a:bodyPr lIns="50800" tIns="50800" rIns="50800" bIns="50800" rtlCol="0" anchor="ctr"/>
            <a:lstStyle/>
            <a:p>
              <a:pPr algn="ctr">
                <a:lnSpc>
                  <a:spcPts val="2100"/>
                </a:lnSpc>
              </a:pPr>
              <a:endParaRPr/>
            </a:p>
          </p:txBody>
        </p:sp>
      </p:grpSp>
      <p:sp>
        <p:nvSpPr>
          <p:cNvPr id="15" name="Freeform 15"/>
          <p:cNvSpPr/>
          <p:nvPr/>
        </p:nvSpPr>
        <p:spPr>
          <a:xfrm>
            <a:off x="13270954" y="5213349"/>
            <a:ext cx="422275" cy="422275"/>
          </a:xfrm>
          <a:custGeom>
            <a:avLst/>
            <a:gdLst/>
            <a:ahLst/>
            <a:cxnLst/>
            <a:rect l="l" t="t" r="r" b="b"/>
            <a:pathLst>
              <a:path w="422275" h="422275">
                <a:moveTo>
                  <a:pt x="0" y="0"/>
                </a:moveTo>
                <a:lnTo>
                  <a:pt x="422275" y="0"/>
                </a:lnTo>
                <a:lnTo>
                  <a:pt x="422275" y="422275"/>
                </a:lnTo>
                <a:lnTo>
                  <a:pt x="0" y="422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3270954" y="5878512"/>
            <a:ext cx="422275" cy="422275"/>
          </a:xfrm>
          <a:custGeom>
            <a:avLst/>
            <a:gdLst/>
            <a:ahLst/>
            <a:cxnLst/>
            <a:rect l="l" t="t" r="r" b="b"/>
            <a:pathLst>
              <a:path w="422275" h="422275">
                <a:moveTo>
                  <a:pt x="0" y="0"/>
                </a:moveTo>
                <a:lnTo>
                  <a:pt x="422275" y="0"/>
                </a:lnTo>
                <a:lnTo>
                  <a:pt x="422275" y="422275"/>
                </a:lnTo>
                <a:lnTo>
                  <a:pt x="0" y="422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3270954" y="6548437"/>
            <a:ext cx="422275" cy="422275"/>
          </a:xfrm>
          <a:custGeom>
            <a:avLst/>
            <a:gdLst/>
            <a:ahLst/>
            <a:cxnLst/>
            <a:rect l="l" t="t" r="r" b="b"/>
            <a:pathLst>
              <a:path w="422275" h="422275">
                <a:moveTo>
                  <a:pt x="0" y="0"/>
                </a:moveTo>
                <a:lnTo>
                  <a:pt x="422275" y="0"/>
                </a:lnTo>
                <a:lnTo>
                  <a:pt x="422275" y="422275"/>
                </a:lnTo>
                <a:lnTo>
                  <a:pt x="0" y="422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16662510" y="1987720"/>
            <a:ext cx="798020" cy="784055"/>
          </a:xfrm>
          <a:custGeom>
            <a:avLst/>
            <a:gdLst/>
            <a:ahLst/>
            <a:cxnLst/>
            <a:rect l="l" t="t" r="r" b="b"/>
            <a:pathLst>
              <a:path w="798020" h="784055">
                <a:moveTo>
                  <a:pt x="0" y="0"/>
                </a:moveTo>
                <a:lnTo>
                  <a:pt x="798021" y="0"/>
                </a:lnTo>
                <a:lnTo>
                  <a:pt x="798021" y="784055"/>
                </a:lnTo>
                <a:lnTo>
                  <a:pt x="0" y="7840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2219397" y="7727950"/>
            <a:ext cx="2226448" cy="2113850"/>
          </a:xfrm>
          <a:custGeom>
            <a:avLst/>
            <a:gdLst/>
            <a:ahLst/>
            <a:cxnLst/>
            <a:rect l="l" t="t" r="r" b="b"/>
            <a:pathLst>
              <a:path w="2226448" h="2113850">
                <a:moveTo>
                  <a:pt x="0" y="0"/>
                </a:moveTo>
                <a:lnTo>
                  <a:pt x="2226448" y="0"/>
                </a:lnTo>
                <a:lnTo>
                  <a:pt x="2226448" y="2113850"/>
                </a:lnTo>
                <a:lnTo>
                  <a:pt x="0" y="2113850"/>
                </a:lnTo>
                <a:lnTo>
                  <a:pt x="0" y="0"/>
                </a:lnTo>
                <a:close/>
              </a:path>
            </a:pathLst>
          </a:custGeom>
          <a:blipFill>
            <a:blip r:embed="rId8">
              <a:extLst>
                <a:ext uri="{96DAC541-7B7A-43D3-8B79-37D633B846F1}">
                  <asvg:svgBlip xmlns:asvg="http://schemas.microsoft.com/office/drawing/2016/SVG/main" r:embed="rId9"/>
                </a:ext>
              </a:extLst>
            </a:blip>
            <a:stretch>
              <a:fillRect r="-954" b="-94659"/>
            </a:stretch>
          </a:blipFill>
        </p:spPr>
        <p:txBody>
          <a:bodyPr/>
          <a:lstStyle/>
          <a:p>
            <a:endParaRPr lang="en-US"/>
          </a:p>
        </p:txBody>
      </p:sp>
      <p:sp>
        <p:nvSpPr>
          <p:cNvPr id="20" name="Freeform 20"/>
          <p:cNvSpPr/>
          <p:nvPr/>
        </p:nvSpPr>
        <p:spPr>
          <a:xfrm>
            <a:off x="13270954" y="7227887"/>
            <a:ext cx="422275" cy="422275"/>
          </a:xfrm>
          <a:custGeom>
            <a:avLst/>
            <a:gdLst/>
            <a:ahLst/>
            <a:cxnLst/>
            <a:rect l="l" t="t" r="r" b="b"/>
            <a:pathLst>
              <a:path w="422275" h="422275">
                <a:moveTo>
                  <a:pt x="0" y="0"/>
                </a:moveTo>
                <a:lnTo>
                  <a:pt x="422275" y="0"/>
                </a:lnTo>
                <a:lnTo>
                  <a:pt x="422275" y="422275"/>
                </a:lnTo>
                <a:lnTo>
                  <a:pt x="0" y="422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7872566" y="7707986"/>
            <a:ext cx="4064744" cy="2082326"/>
          </a:xfrm>
          <a:custGeom>
            <a:avLst/>
            <a:gdLst/>
            <a:ahLst/>
            <a:cxnLst/>
            <a:rect l="l" t="t" r="r" b="b"/>
            <a:pathLst>
              <a:path w="4064744" h="2082326">
                <a:moveTo>
                  <a:pt x="0" y="0"/>
                </a:moveTo>
                <a:lnTo>
                  <a:pt x="4064744" y="0"/>
                </a:lnTo>
                <a:lnTo>
                  <a:pt x="4064744" y="2082326"/>
                </a:lnTo>
                <a:lnTo>
                  <a:pt x="0" y="2082326"/>
                </a:lnTo>
                <a:lnTo>
                  <a:pt x="0" y="0"/>
                </a:lnTo>
                <a:close/>
              </a:path>
            </a:pathLst>
          </a:custGeom>
          <a:blipFill>
            <a:blip r:embed="rId10">
              <a:extLst>
                <a:ext uri="{96DAC541-7B7A-43D3-8B79-37D633B846F1}">
                  <asvg:svgBlip xmlns:asvg="http://schemas.microsoft.com/office/drawing/2016/SVG/main" r:embed="rId11"/>
                </a:ext>
              </a:extLst>
            </a:blip>
            <a:stretch>
              <a:fillRect r="-1231" b="-97605"/>
            </a:stretch>
          </a:blipFill>
        </p:spPr>
        <p:txBody>
          <a:bodyPr/>
          <a:lstStyle/>
          <a:p>
            <a:endParaRPr lang="en-US"/>
          </a:p>
        </p:txBody>
      </p:sp>
      <p:grpSp>
        <p:nvGrpSpPr>
          <p:cNvPr id="22" name="Group 22"/>
          <p:cNvGrpSpPr/>
          <p:nvPr/>
        </p:nvGrpSpPr>
        <p:grpSpPr>
          <a:xfrm>
            <a:off x="11539940" y="8749149"/>
            <a:ext cx="891402" cy="89140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25" name="Freeform 25"/>
          <p:cNvSpPr/>
          <p:nvPr/>
        </p:nvSpPr>
        <p:spPr>
          <a:xfrm>
            <a:off x="11650622" y="8919329"/>
            <a:ext cx="573376" cy="764501"/>
          </a:xfrm>
          <a:custGeom>
            <a:avLst/>
            <a:gdLst/>
            <a:ahLst/>
            <a:cxnLst/>
            <a:rect l="l" t="t" r="r" b="b"/>
            <a:pathLst>
              <a:path w="573376" h="764501">
                <a:moveTo>
                  <a:pt x="0" y="0"/>
                </a:moveTo>
                <a:lnTo>
                  <a:pt x="573376" y="0"/>
                </a:lnTo>
                <a:lnTo>
                  <a:pt x="573376" y="764501"/>
                </a:lnTo>
                <a:lnTo>
                  <a:pt x="0" y="7645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26" name="Group 26"/>
          <p:cNvGrpSpPr/>
          <p:nvPr/>
        </p:nvGrpSpPr>
        <p:grpSpPr>
          <a:xfrm>
            <a:off x="7547192" y="8876049"/>
            <a:ext cx="891402" cy="89140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29" name="Freeform 29"/>
          <p:cNvSpPr/>
          <p:nvPr/>
        </p:nvSpPr>
        <p:spPr>
          <a:xfrm>
            <a:off x="7708961" y="8959670"/>
            <a:ext cx="729632" cy="724160"/>
          </a:xfrm>
          <a:custGeom>
            <a:avLst/>
            <a:gdLst/>
            <a:ahLst/>
            <a:cxnLst/>
            <a:rect l="l" t="t" r="r" b="b"/>
            <a:pathLst>
              <a:path w="729632" h="724160">
                <a:moveTo>
                  <a:pt x="0" y="0"/>
                </a:moveTo>
                <a:lnTo>
                  <a:pt x="729633" y="0"/>
                </a:lnTo>
                <a:lnTo>
                  <a:pt x="729633" y="724160"/>
                </a:lnTo>
                <a:lnTo>
                  <a:pt x="0" y="7241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0" name="Freeform 30"/>
          <p:cNvSpPr/>
          <p:nvPr/>
        </p:nvSpPr>
        <p:spPr>
          <a:xfrm>
            <a:off x="14727357" y="8023079"/>
            <a:ext cx="1612114" cy="1705941"/>
          </a:xfrm>
          <a:custGeom>
            <a:avLst/>
            <a:gdLst/>
            <a:ahLst/>
            <a:cxnLst/>
            <a:rect l="l" t="t" r="r" b="b"/>
            <a:pathLst>
              <a:path w="1612114" h="1705941">
                <a:moveTo>
                  <a:pt x="0" y="0"/>
                </a:moveTo>
                <a:lnTo>
                  <a:pt x="1612114" y="0"/>
                </a:lnTo>
                <a:lnTo>
                  <a:pt x="1612114" y="1705941"/>
                </a:lnTo>
                <a:lnTo>
                  <a:pt x="0" y="170594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1" name="TextBox 31"/>
          <p:cNvSpPr txBox="1"/>
          <p:nvPr/>
        </p:nvSpPr>
        <p:spPr>
          <a:xfrm>
            <a:off x="1028700" y="1983701"/>
            <a:ext cx="5608341" cy="422275"/>
          </a:xfrm>
          <a:prstGeom prst="rect">
            <a:avLst/>
          </a:prstGeom>
        </p:spPr>
        <p:txBody>
          <a:bodyPr lIns="0" tIns="0" rIns="0" bIns="0" rtlCol="0" anchor="t">
            <a:spAutoFit/>
          </a:bodyPr>
          <a:lstStyle/>
          <a:p>
            <a:pPr algn="l">
              <a:lnSpc>
                <a:spcPts val="3499"/>
              </a:lnSpc>
            </a:pPr>
            <a:r>
              <a:rPr lang="en-US" sz="2499" b="1">
                <a:solidFill>
                  <a:srgbClr val="03306B"/>
                </a:solidFill>
                <a:latin typeface="Canva Sans Bold"/>
                <a:ea typeface="Canva Sans Bold"/>
                <a:cs typeface="Canva Sans Bold"/>
                <a:sym typeface="Canva Sans Bold"/>
              </a:rPr>
              <a:t>Terminate Execution Utility</a:t>
            </a:r>
          </a:p>
        </p:txBody>
      </p:sp>
      <p:sp>
        <p:nvSpPr>
          <p:cNvPr id="32" name="TextBox 32"/>
          <p:cNvSpPr txBox="1"/>
          <p:nvPr/>
        </p:nvSpPr>
        <p:spPr>
          <a:xfrm>
            <a:off x="1028700" y="2781300"/>
            <a:ext cx="5608341" cy="2111375"/>
          </a:xfrm>
          <a:prstGeom prst="rect">
            <a:avLst/>
          </a:prstGeom>
        </p:spPr>
        <p:txBody>
          <a:bodyPr lIns="0" tIns="0" rIns="0" bIns="0" rtlCol="0" anchor="t">
            <a:spAutoFit/>
          </a:bodyPr>
          <a:lstStyle/>
          <a:p>
            <a:pPr algn="just">
              <a:lnSpc>
                <a:spcPts val="2800"/>
              </a:lnSpc>
            </a:pPr>
            <a:r>
              <a:rPr lang="en-US" sz="2000" b="1">
                <a:solidFill>
                  <a:srgbClr val="03306B"/>
                </a:solidFill>
                <a:latin typeface="Canva Sans Bold"/>
                <a:ea typeface="Canva Sans Bold"/>
                <a:cs typeface="Canva Sans Bold"/>
                <a:sym typeface="Canva Sans Bold"/>
              </a:rPr>
              <a:t>Problem Statement:</a:t>
            </a:r>
          </a:p>
          <a:p>
            <a:pPr algn="just">
              <a:lnSpc>
                <a:spcPts val="2800"/>
              </a:lnSpc>
            </a:pPr>
            <a:r>
              <a:rPr lang="en-US" sz="2000">
                <a:solidFill>
                  <a:srgbClr val="03306B"/>
                </a:solidFill>
                <a:latin typeface="Canva Sans"/>
                <a:ea typeface="Canva Sans"/>
                <a:cs typeface="Canva Sans"/>
                <a:sym typeface="Canva Sans"/>
              </a:rPr>
              <a:t>The current framework application process lacks the capability to terminate long-running AWS Glue Jobs or Step Functions, which can lead to resource bottlenecks and operational delays.</a:t>
            </a:r>
          </a:p>
        </p:txBody>
      </p:sp>
      <p:sp>
        <p:nvSpPr>
          <p:cNvPr id="33" name="TextBox 33"/>
          <p:cNvSpPr txBox="1"/>
          <p:nvPr/>
        </p:nvSpPr>
        <p:spPr>
          <a:xfrm>
            <a:off x="1028700" y="5264150"/>
            <a:ext cx="5781557" cy="2463800"/>
          </a:xfrm>
          <a:prstGeom prst="rect">
            <a:avLst/>
          </a:prstGeom>
        </p:spPr>
        <p:txBody>
          <a:bodyPr lIns="0" tIns="0" rIns="0" bIns="0" rtlCol="0" anchor="t">
            <a:spAutoFit/>
          </a:bodyPr>
          <a:lstStyle/>
          <a:p>
            <a:pPr algn="l">
              <a:lnSpc>
                <a:spcPts val="2800"/>
              </a:lnSpc>
            </a:pPr>
            <a:r>
              <a:rPr lang="en-US" sz="2000" b="1">
                <a:solidFill>
                  <a:srgbClr val="03306B"/>
                </a:solidFill>
                <a:latin typeface="Canva Sans Bold"/>
                <a:ea typeface="Canva Sans Bold"/>
                <a:cs typeface="Canva Sans Bold"/>
                <a:sym typeface="Canva Sans Bold"/>
              </a:rPr>
              <a:t>Solution:</a:t>
            </a:r>
          </a:p>
          <a:p>
            <a:pPr algn="l">
              <a:lnSpc>
                <a:spcPts val="2800"/>
              </a:lnSpc>
            </a:pPr>
            <a:r>
              <a:rPr lang="en-US" sz="2000">
                <a:solidFill>
                  <a:srgbClr val="03306B"/>
                </a:solidFill>
                <a:latin typeface="Canva Sans"/>
                <a:ea typeface="Canva Sans"/>
                <a:cs typeface="Canva Sans"/>
                <a:sym typeface="Canva Sans"/>
              </a:rPr>
              <a:t>This utility enables the termination of long-running Glue Jobs and Step Functions. It is applicable across various processes, including ETL steps, data ingestion, unload operations, and CFX frameworks, providing greater control and operational efficiency.</a:t>
            </a:r>
          </a:p>
        </p:txBody>
      </p:sp>
      <p:sp>
        <p:nvSpPr>
          <p:cNvPr id="34" name="TextBox 34"/>
          <p:cNvSpPr txBox="1"/>
          <p:nvPr/>
        </p:nvSpPr>
        <p:spPr>
          <a:xfrm>
            <a:off x="7251096" y="1983701"/>
            <a:ext cx="5357742" cy="422275"/>
          </a:xfrm>
          <a:prstGeom prst="rect">
            <a:avLst/>
          </a:prstGeom>
        </p:spPr>
        <p:txBody>
          <a:bodyPr lIns="0" tIns="0" rIns="0" bIns="0" rtlCol="0" anchor="t">
            <a:spAutoFit/>
          </a:bodyPr>
          <a:lstStyle/>
          <a:p>
            <a:pPr algn="l">
              <a:lnSpc>
                <a:spcPts val="3499"/>
              </a:lnSpc>
            </a:pPr>
            <a:r>
              <a:rPr lang="en-US" sz="2499" b="1">
                <a:solidFill>
                  <a:srgbClr val="03306B"/>
                </a:solidFill>
                <a:latin typeface="Canva Sans Bold"/>
                <a:ea typeface="Canva Sans Bold"/>
                <a:cs typeface="Canva Sans Bold"/>
                <a:sym typeface="Canva Sans Bold"/>
              </a:rPr>
              <a:t>Secret Manager Access Utility</a:t>
            </a:r>
          </a:p>
        </p:txBody>
      </p:sp>
      <p:sp>
        <p:nvSpPr>
          <p:cNvPr id="35" name="TextBox 35"/>
          <p:cNvSpPr txBox="1"/>
          <p:nvPr/>
        </p:nvSpPr>
        <p:spPr>
          <a:xfrm>
            <a:off x="7251096" y="2781300"/>
            <a:ext cx="5357742" cy="1406525"/>
          </a:xfrm>
          <a:prstGeom prst="rect">
            <a:avLst/>
          </a:prstGeom>
        </p:spPr>
        <p:txBody>
          <a:bodyPr lIns="0" tIns="0" rIns="0" bIns="0" rtlCol="0" anchor="t">
            <a:spAutoFit/>
          </a:bodyPr>
          <a:lstStyle/>
          <a:p>
            <a:pPr marL="0" lvl="0" indent="0" algn="just">
              <a:lnSpc>
                <a:spcPts val="2800"/>
              </a:lnSpc>
              <a:spcBef>
                <a:spcPct val="0"/>
              </a:spcBef>
            </a:pPr>
            <a:r>
              <a:rPr lang="en-US" sz="2000" b="1" u="none" strike="noStrike">
                <a:solidFill>
                  <a:srgbClr val="03306B"/>
                </a:solidFill>
                <a:latin typeface="Canva Sans Bold"/>
                <a:ea typeface="Canva Sans Bold"/>
                <a:cs typeface="Canva Sans Bold"/>
                <a:sym typeface="Canva Sans Bold"/>
              </a:rPr>
              <a:t>Problem Statement:</a:t>
            </a:r>
          </a:p>
          <a:p>
            <a:pPr marL="0" lvl="0" indent="0" algn="just">
              <a:lnSpc>
                <a:spcPts val="2800"/>
              </a:lnSpc>
              <a:spcBef>
                <a:spcPct val="0"/>
              </a:spcBef>
            </a:pPr>
            <a:r>
              <a:rPr lang="en-US" sz="2000" u="none" strike="noStrike">
                <a:solidFill>
                  <a:srgbClr val="03306B"/>
                </a:solidFill>
                <a:latin typeface="Canva Sans"/>
                <a:ea typeface="Canva Sans"/>
                <a:cs typeface="Canva Sans"/>
                <a:sym typeface="Canva Sans"/>
              </a:rPr>
              <a:t>App Teams have raised frequent inquiries regarding connection details, service IDs, and related credentials.</a:t>
            </a:r>
          </a:p>
        </p:txBody>
      </p:sp>
      <p:sp>
        <p:nvSpPr>
          <p:cNvPr id="36" name="TextBox 36"/>
          <p:cNvSpPr txBox="1"/>
          <p:nvPr/>
        </p:nvSpPr>
        <p:spPr>
          <a:xfrm>
            <a:off x="7251096" y="4706024"/>
            <a:ext cx="5357742" cy="2816225"/>
          </a:xfrm>
          <a:prstGeom prst="rect">
            <a:avLst/>
          </a:prstGeom>
        </p:spPr>
        <p:txBody>
          <a:bodyPr lIns="0" tIns="0" rIns="0" bIns="0" rtlCol="0" anchor="t">
            <a:spAutoFit/>
          </a:bodyPr>
          <a:lstStyle/>
          <a:p>
            <a:pPr marL="0" lvl="0" indent="0" algn="just">
              <a:lnSpc>
                <a:spcPts val="2800"/>
              </a:lnSpc>
              <a:spcBef>
                <a:spcPct val="0"/>
              </a:spcBef>
            </a:pPr>
            <a:r>
              <a:rPr lang="en-US" sz="2000" b="1" u="none" strike="noStrike">
                <a:solidFill>
                  <a:srgbClr val="03306B"/>
                </a:solidFill>
                <a:latin typeface="Canva Sans Bold"/>
                <a:ea typeface="Canva Sans Bold"/>
                <a:cs typeface="Canva Sans Bold"/>
                <a:sym typeface="Canva Sans Bold"/>
              </a:rPr>
              <a:t>Solution:</a:t>
            </a:r>
          </a:p>
          <a:p>
            <a:pPr marL="0" lvl="0" indent="0" algn="just">
              <a:lnSpc>
                <a:spcPts val="2800"/>
              </a:lnSpc>
              <a:spcBef>
                <a:spcPct val="0"/>
              </a:spcBef>
            </a:pPr>
            <a:r>
              <a:rPr lang="en-US" sz="2000" u="none" strike="noStrike">
                <a:solidFill>
                  <a:srgbClr val="03306B"/>
                </a:solidFill>
                <a:latin typeface="Canva Sans"/>
                <a:ea typeface="Canva Sans"/>
                <a:cs typeface="Canva Sans"/>
                <a:sym typeface="Canva Sans"/>
              </a:rPr>
              <a:t>This utility provides App Teams with access to their respective secret strings based on Active Directory (AD) group permissions while masking or excluding sensitive keys. This reduces dependency on support teams and improves self-service capabilities</a:t>
            </a:r>
          </a:p>
        </p:txBody>
      </p:sp>
      <p:sp>
        <p:nvSpPr>
          <p:cNvPr id="37" name="TextBox 37"/>
          <p:cNvSpPr txBox="1"/>
          <p:nvPr/>
        </p:nvSpPr>
        <p:spPr>
          <a:xfrm>
            <a:off x="13341322" y="2781300"/>
            <a:ext cx="4150605" cy="422275"/>
          </a:xfrm>
          <a:prstGeom prst="rect">
            <a:avLst/>
          </a:prstGeom>
        </p:spPr>
        <p:txBody>
          <a:bodyPr lIns="0" tIns="0" rIns="0" bIns="0" rtlCol="0" anchor="t">
            <a:spAutoFit/>
          </a:bodyPr>
          <a:lstStyle/>
          <a:p>
            <a:pPr algn="ctr">
              <a:lnSpc>
                <a:spcPts val="3499"/>
              </a:lnSpc>
            </a:pPr>
            <a:r>
              <a:rPr lang="en-US" sz="2499" b="1">
                <a:solidFill>
                  <a:srgbClr val="03306B"/>
                </a:solidFill>
                <a:latin typeface="Canva Sans Bold"/>
                <a:ea typeface="Canva Sans Bold"/>
                <a:cs typeface="Canva Sans Bold"/>
                <a:sym typeface="Canva Sans Bold"/>
              </a:rPr>
              <a:t>Before</a:t>
            </a:r>
          </a:p>
        </p:txBody>
      </p:sp>
      <p:sp>
        <p:nvSpPr>
          <p:cNvPr id="38" name="TextBox 38"/>
          <p:cNvSpPr txBox="1"/>
          <p:nvPr/>
        </p:nvSpPr>
        <p:spPr>
          <a:xfrm>
            <a:off x="13341322" y="3059113"/>
            <a:ext cx="4384184" cy="1050924"/>
          </a:xfrm>
          <a:prstGeom prst="rect">
            <a:avLst/>
          </a:prstGeom>
        </p:spPr>
        <p:txBody>
          <a:bodyPr lIns="0" tIns="0" rIns="0" bIns="0" rtlCol="0" anchor="t">
            <a:spAutoFit/>
          </a:bodyPr>
          <a:lstStyle/>
          <a:p>
            <a:pPr marL="0" lvl="0" indent="0" algn="just">
              <a:lnSpc>
                <a:spcPts val="4400"/>
              </a:lnSpc>
            </a:pPr>
            <a:r>
              <a:rPr lang="en-US" sz="2000" b="1" u="none" strike="noStrike">
                <a:solidFill>
                  <a:srgbClr val="03306B"/>
                </a:solidFill>
                <a:latin typeface="Canva Sans Bold"/>
                <a:ea typeface="Canva Sans Bold"/>
                <a:cs typeface="Canva Sans Bold"/>
                <a:sym typeface="Canva Sans Bold"/>
              </a:rPr>
              <a:t>❌  Approval Time  ~ 1 Week </a:t>
            </a:r>
          </a:p>
          <a:p>
            <a:pPr marL="0" lvl="0" indent="0" algn="just">
              <a:lnSpc>
                <a:spcPts val="4400"/>
              </a:lnSpc>
            </a:pPr>
            <a:r>
              <a:rPr lang="en-US" sz="2000" b="1" u="none" strike="noStrike">
                <a:solidFill>
                  <a:srgbClr val="03306B"/>
                </a:solidFill>
                <a:latin typeface="Canva Sans Bold"/>
                <a:ea typeface="Canva Sans Bold"/>
                <a:cs typeface="Canva Sans Bold"/>
                <a:sym typeface="Canva Sans Bold"/>
              </a:rPr>
              <a:t>❌ Multiple back-and-forth emails</a:t>
            </a:r>
          </a:p>
        </p:txBody>
      </p:sp>
      <p:sp>
        <p:nvSpPr>
          <p:cNvPr id="39" name="TextBox 39"/>
          <p:cNvSpPr txBox="1"/>
          <p:nvPr/>
        </p:nvSpPr>
        <p:spPr>
          <a:xfrm>
            <a:off x="13270954" y="4548187"/>
            <a:ext cx="4150605" cy="422275"/>
          </a:xfrm>
          <a:prstGeom prst="rect">
            <a:avLst/>
          </a:prstGeom>
        </p:spPr>
        <p:txBody>
          <a:bodyPr lIns="0" tIns="0" rIns="0" bIns="0" rtlCol="0" anchor="t">
            <a:spAutoFit/>
          </a:bodyPr>
          <a:lstStyle/>
          <a:p>
            <a:pPr algn="ctr">
              <a:lnSpc>
                <a:spcPts val="3499"/>
              </a:lnSpc>
            </a:pPr>
            <a:r>
              <a:rPr lang="en-US" sz="2499" b="1">
                <a:solidFill>
                  <a:srgbClr val="03306B"/>
                </a:solidFill>
                <a:latin typeface="Canva Sans Bold"/>
                <a:ea typeface="Canva Sans Bold"/>
                <a:cs typeface="Canva Sans Bold"/>
                <a:sym typeface="Canva Sans Bold"/>
              </a:rPr>
              <a:t>Now</a:t>
            </a:r>
          </a:p>
        </p:txBody>
      </p:sp>
      <p:sp>
        <p:nvSpPr>
          <p:cNvPr id="40" name="TextBox 40"/>
          <p:cNvSpPr txBox="1"/>
          <p:nvPr/>
        </p:nvSpPr>
        <p:spPr>
          <a:xfrm>
            <a:off x="13855154" y="5230812"/>
            <a:ext cx="3917978" cy="349250"/>
          </a:xfrm>
          <a:prstGeom prst="rect">
            <a:avLst/>
          </a:prstGeom>
        </p:spPr>
        <p:txBody>
          <a:bodyPr lIns="0" tIns="0" rIns="0" bIns="0" rtlCol="0" anchor="t">
            <a:spAutoFit/>
          </a:bodyPr>
          <a:lstStyle/>
          <a:p>
            <a:pPr marL="0" lvl="0" indent="0" algn="l">
              <a:lnSpc>
                <a:spcPts val="2800"/>
              </a:lnSpc>
              <a:spcBef>
                <a:spcPct val="0"/>
              </a:spcBef>
            </a:pPr>
            <a:r>
              <a:rPr lang="en-US" sz="2000" b="1">
                <a:solidFill>
                  <a:srgbClr val="03306B"/>
                </a:solidFill>
                <a:latin typeface="Canva Sans Bold"/>
                <a:ea typeface="Canva Sans Bold"/>
                <a:cs typeface="Canva Sans Bold"/>
                <a:sym typeface="Canva Sans Bold"/>
              </a:rPr>
              <a:t>Standardized </a:t>
            </a:r>
            <a:r>
              <a:rPr lang="en-US" sz="2000" b="1" u="none" strike="noStrike">
                <a:solidFill>
                  <a:srgbClr val="03306B"/>
                </a:solidFill>
                <a:latin typeface="Canva Sans Bold"/>
                <a:ea typeface="Canva Sans Bold"/>
                <a:cs typeface="Canva Sans Bold"/>
                <a:sym typeface="Canva Sans Bold"/>
              </a:rPr>
              <a:t>onboarding form </a:t>
            </a:r>
          </a:p>
        </p:txBody>
      </p:sp>
      <p:sp>
        <p:nvSpPr>
          <p:cNvPr id="41" name="TextBox 41"/>
          <p:cNvSpPr txBox="1"/>
          <p:nvPr/>
        </p:nvSpPr>
        <p:spPr>
          <a:xfrm>
            <a:off x="13855154" y="5900737"/>
            <a:ext cx="3614030" cy="349250"/>
          </a:xfrm>
          <a:prstGeom prst="rect">
            <a:avLst/>
          </a:prstGeom>
        </p:spPr>
        <p:txBody>
          <a:bodyPr lIns="0" tIns="0" rIns="0" bIns="0" rtlCol="0" anchor="t">
            <a:spAutoFit/>
          </a:bodyPr>
          <a:lstStyle/>
          <a:p>
            <a:pPr marL="0" lvl="0" indent="0" algn="just">
              <a:lnSpc>
                <a:spcPts val="2800"/>
              </a:lnSpc>
              <a:spcBef>
                <a:spcPct val="0"/>
              </a:spcBef>
            </a:pPr>
            <a:r>
              <a:rPr lang="en-US" sz="2000" b="1">
                <a:solidFill>
                  <a:srgbClr val="03306B"/>
                </a:solidFill>
                <a:latin typeface="Canva Sans Bold"/>
                <a:ea typeface="Canva Sans Bold"/>
                <a:cs typeface="Canva Sans Bold"/>
                <a:sym typeface="Canva Sans Bold"/>
              </a:rPr>
              <a:t>Clear guidance </a:t>
            </a:r>
          </a:p>
        </p:txBody>
      </p:sp>
      <p:sp>
        <p:nvSpPr>
          <p:cNvPr id="42" name="TextBox 42"/>
          <p:cNvSpPr txBox="1"/>
          <p:nvPr/>
        </p:nvSpPr>
        <p:spPr>
          <a:xfrm>
            <a:off x="13855154" y="6510337"/>
            <a:ext cx="3684399" cy="701675"/>
          </a:xfrm>
          <a:prstGeom prst="rect">
            <a:avLst/>
          </a:prstGeom>
        </p:spPr>
        <p:txBody>
          <a:bodyPr lIns="0" tIns="0" rIns="0" bIns="0" rtlCol="0" anchor="t">
            <a:spAutoFit/>
          </a:bodyPr>
          <a:lstStyle/>
          <a:p>
            <a:pPr marL="0" lvl="0" indent="0" algn="l">
              <a:lnSpc>
                <a:spcPts val="2800"/>
              </a:lnSpc>
              <a:spcBef>
                <a:spcPct val="0"/>
              </a:spcBef>
            </a:pPr>
            <a:r>
              <a:rPr lang="en-US" sz="2000" b="1">
                <a:solidFill>
                  <a:srgbClr val="03306B"/>
                </a:solidFill>
                <a:latin typeface="Canva Sans Bold"/>
                <a:ea typeface="Canva Sans Bold"/>
                <a:cs typeface="Canva Sans Bold"/>
                <a:sym typeface="Canva Sans Bold"/>
              </a:rPr>
              <a:t>Streamlined requests and reduced emails</a:t>
            </a:r>
          </a:p>
        </p:txBody>
      </p:sp>
      <p:sp>
        <p:nvSpPr>
          <p:cNvPr id="43" name="TextBox 43"/>
          <p:cNvSpPr txBox="1"/>
          <p:nvPr/>
        </p:nvSpPr>
        <p:spPr>
          <a:xfrm>
            <a:off x="674353" y="335336"/>
            <a:ext cx="10858683" cy="596900"/>
          </a:xfrm>
          <a:prstGeom prst="rect">
            <a:avLst/>
          </a:prstGeom>
        </p:spPr>
        <p:txBody>
          <a:bodyPr lIns="0" tIns="0" rIns="0" bIns="0" rtlCol="0" anchor="t">
            <a:spAutoFit/>
          </a:bodyPr>
          <a:lstStyle/>
          <a:p>
            <a:pPr algn="l">
              <a:lnSpc>
                <a:spcPts val="4900"/>
              </a:lnSpc>
            </a:pPr>
            <a:r>
              <a:rPr lang="en-US" sz="3500" b="1">
                <a:solidFill>
                  <a:srgbClr val="1A3673"/>
                </a:solidFill>
                <a:latin typeface="Canva Sans Bold"/>
                <a:ea typeface="Canva Sans Bold"/>
                <a:cs typeface="Canva Sans Bold"/>
                <a:sym typeface="Canva Sans Bold"/>
              </a:rPr>
              <a:t>ACHIEVEMENTS</a:t>
            </a:r>
          </a:p>
        </p:txBody>
      </p:sp>
      <p:sp>
        <p:nvSpPr>
          <p:cNvPr id="44" name="TextBox 44"/>
          <p:cNvSpPr txBox="1"/>
          <p:nvPr/>
        </p:nvSpPr>
        <p:spPr>
          <a:xfrm>
            <a:off x="13341322" y="1983701"/>
            <a:ext cx="5357742" cy="422275"/>
          </a:xfrm>
          <a:prstGeom prst="rect">
            <a:avLst/>
          </a:prstGeom>
        </p:spPr>
        <p:txBody>
          <a:bodyPr lIns="0" tIns="0" rIns="0" bIns="0" rtlCol="0" anchor="t">
            <a:spAutoFit/>
          </a:bodyPr>
          <a:lstStyle/>
          <a:p>
            <a:pPr algn="l">
              <a:lnSpc>
                <a:spcPts val="3499"/>
              </a:lnSpc>
            </a:pPr>
            <a:r>
              <a:rPr lang="en-US" sz="2499" b="1">
                <a:solidFill>
                  <a:srgbClr val="03306B"/>
                </a:solidFill>
                <a:latin typeface="Canva Sans Bold"/>
                <a:ea typeface="Canva Sans Bold"/>
                <a:cs typeface="Canva Sans Bold"/>
                <a:sym typeface="Canva Sans Bold"/>
              </a:rPr>
              <a:t>App onboarding</a:t>
            </a:r>
          </a:p>
        </p:txBody>
      </p:sp>
      <p:sp>
        <p:nvSpPr>
          <p:cNvPr id="45" name="TextBox 45"/>
          <p:cNvSpPr txBox="1"/>
          <p:nvPr/>
        </p:nvSpPr>
        <p:spPr>
          <a:xfrm>
            <a:off x="13855154" y="7240587"/>
            <a:ext cx="3684399" cy="349250"/>
          </a:xfrm>
          <a:prstGeom prst="rect">
            <a:avLst/>
          </a:prstGeom>
        </p:spPr>
        <p:txBody>
          <a:bodyPr lIns="0" tIns="0" rIns="0" bIns="0" rtlCol="0" anchor="t">
            <a:spAutoFit/>
          </a:bodyPr>
          <a:lstStyle/>
          <a:p>
            <a:pPr marL="0" lvl="0" indent="0" algn="l">
              <a:lnSpc>
                <a:spcPts val="2800"/>
              </a:lnSpc>
              <a:spcBef>
                <a:spcPct val="0"/>
              </a:spcBef>
            </a:pPr>
            <a:r>
              <a:rPr lang="en-US" sz="2000" b="1">
                <a:solidFill>
                  <a:srgbClr val="03306B"/>
                </a:solidFill>
                <a:latin typeface="Canva Sans Bold"/>
                <a:ea typeface="Canva Sans Bold"/>
                <a:cs typeface="Canva Sans Bold"/>
                <a:sym typeface="Canva Sans Bold"/>
              </a:rPr>
              <a:t>Approval Time - 24 - 48 Hours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306B"/>
        </a:solidFill>
        <a:effectLst/>
      </p:bgPr>
    </p:bg>
    <p:spTree>
      <p:nvGrpSpPr>
        <p:cNvPr id="1" name=""/>
        <p:cNvGrpSpPr/>
        <p:nvPr/>
      </p:nvGrpSpPr>
      <p:grpSpPr>
        <a:xfrm>
          <a:off x="0" y="0"/>
          <a:ext cx="0" cy="0"/>
          <a:chOff x="0" y="0"/>
          <a:chExt cx="0" cy="0"/>
        </a:xfrm>
      </p:grpSpPr>
      <p:grpSp>
        <p:nvGrpSpPr>
          <p:cNvPr id="2" name="Group 2"/>
          <p:cNvGrpSpPr/>
          <p:nvPr/>
        </p:nvGrpSpPr>
        <p:grpSpPr>
          <a:xfrm>
            <a:off x="562494" y="1754836"/>
            <a:ext cx="17163013" cy="8097217"/>
            <a:chOff x="0" y="0"/>
            <a:chExt cx="4520300" cy="2132600"/>
          </a:xfrm>
        </p:grpSpPr>
        <p:sp>
          <p:nvSpPr>
            <p:cNvPr id="3" name="Freeform 3"/>
            <p:cNvSpPr/>
            <p:nvPr/>
          </p:nvSpPr>
          <p:spPr>
            <a:xfrm>
              <a:off x="0" y="0"/>
              <a:ext cx="4520300" cy="2132600"/>
            </a:xfrm>
            <a:custGeom>
              <a:avLst/>
              <a:gdLst/>
              <a:ahLst/>
              <a:cxnLst/>
              <a:rect l="l" t="t" r="r" b="b"/>
              <a:pathLst>
                <a:path w="4520300" h="2132600">
                  <a:moveTo>
                    <a:pt x="13532" y="0"/>
                  </a:moveTo>
                  <a:lnTo>
                    <a:pt x="4506767" y="0"/>
                  </a:lnTo>
                  <a:cubicBezTo>
                    <a:pt x="4510356" y="0"/>
                    <a:pt x="4513798" y="1426"/>
                    <a:pt x="4516336" y="3964"/>
                  </a:cubicBezTo>
                  <a:cubicBezTo>
                    <a:pt x="4518874" y="6501"/>
                    <a:pt x="4520300" y="9943"/>
                    <a:pt x="4520300" y="13532"/>
                  </a:cubicBezTo>
                  <a:lnTo>
                    <a:pt x="4520300" y="2119068"/>
                  </a:lnTo>
                  <a:cubicBezTo>
                    <a:pt x="4520300" y="2126542"/>
                    <a:pt x="4514241" y="2132600"/>
                    <a:pt x="4506767" y="2132600"/>
                  </a:cubicBezTo>
                  <a:lnTo>
                    <a:pt x="13532" y="2132600"/>
                  </a:lnTo>
                  <a:cubicBezTo>
                    <a:pt x="6059" y="2132600"/>
                    <a:pt x="0" y="2126542"/>
                    <a:pt x="0" y="2119068"/>
                  </a:cubicBezTo>
                  <a:lnTo>
                    <a:pt x="0" y="13532"/>
                  </a:lnTo>
                  <a:cubicBezTo>
                    <a:pt x="0" y="6059"/>
                    <a:pt x="6059" y="0"/>
                    <a:pt x="13532"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28575"/>
              <a:ext cx="4520300" cy="2161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0" y="0"/>
            <a:ext cx="18288000" cy="1334246"/>
            <a:chOff x="0" y="0"/>
            <a:chExt cx="4816593" cy="351406"/>
          </a:xfrm>
        </p:grpSpPr>
        <p:sp>
          <p:nvSpPr>
            <p:cNvPr id="6" name="Freeform 6"/>
            <p:cNvSpPr/>
            <p:nvPr/>
          </p:nvSpPr>
          <p:spPr>
            <a:xfrm>
              <a:off x="0" y="0"/>
              <a:ext cx="4816592" cy="351406"/>
            </a:xfrm>
            <a:custGeom>
              <a:avLst/>
              <a:gdLst/>
              <a:ahLst/>
              <a:cxnLst/>
              <a:rect l="l" t="t" r="r" b="b"/>
              <a:pathLst>
                <a:path w="4816592" h="351406">
                  <a:moveTo>
                    <a:pt x="0" y="0"/>
                  </a:moveTo>
                  <a:lnTo>
                    <a:pt x="4816592" y="0"/>
                  </a:lnTo>
                  <a:lnTo>
                    <a:pt x="4816592" y="351406"/>
                  </a:lnTo>
                  <a:lnTo>
                    <a:pt x="0" y="351406"/>
                  </a:lnTo>
                  <a:close/>
                </a:path>
              </a:pathLst>
            </a:custGeom>
            <a:solidFill>
              <a:srgbClr val="FFFFFF"/>
            </a:solidFill>
          </p:spPr>
          <p:txBody>
            <a:bodyPr/>
            <a:lstStyle/>
            <a:p>
              <a:endParaRPr lang="en-US"/>
            </a:p>
          </p:txBody>
        </p:sp>
        <p:sp>
          <p:nvSpPr>
            <p:cNvPr id="7" name="TextBox 7"/>
            <p:cNvSpPr txBox="1"/>
            <p:nvPr/>
          </p:nvSpPr>
          <p:spPr>
            <a:xfrm>
              <a:off x="0" y="-28575"/>
              <a:ext cx="4816593" cy="379981"/>
            </a:xfrm>
            <a:prstGeom prst="rect">
              <a:avLst/>
            </a:prstGeom>
          </p:spPr>
          <p:txBody>
            <a:bodyPr lIns="50800" tIns="50800" rIns="50800" bIns="50800" rtlCol="0" anchor="ctr"/>
            <a:lstStyle/>
            <a:p>
              <a:pPr algn="ctr">
                <a:lnSpc>
                  <a:spcPts val="2100"/>
                </a:lnSpc>
              </a:pPr>
              <a:endParaRPr/>
            </a:p>
          </p:txBody>
        </p:sp>
      </p:grpSp>
      <p:sp>
        <p:nvSpPr>
          <p:cNvPr id="8" name="Freeform 8" descr="Elevance Health's logo"/>
          <p:cNvSpPr/>
          <p:nvPr/>
        </p:nvSpPr>
        <p:spPr>
          <a:xfrm>
            <a:off x="15335389" y="102135"/>
            <a:ext cx="2654243" cy="1129977"/>
          </a:xfrm>
          <a:custGeom>
            <a:avLst/>
            <a:gdLst/>
            <a:ahLst/>
            <a:cxnLst/>
            <a:rect l="l" t="t" r="r" b="b"/>
            <a:pathLst>
              <a:path w="2654243" h="1129977">
                <a:moveTo>
                  <a:pt x="0" y="0"/>
                </a:moveTo>
                <a:lnTo>
                  <a:pt x="2654243" y="0"/>
                </a:lnTo>
                <a:lnTo>
                  <a:pt x="2654243" y="1129976"/>
                </a:lnTo>
                <a:lnTo>
                  <a:pt x="0" y="1129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9208989" y="-1849511"/>
            <a:ext cx="123542" cy="17437743"/>
            <a:chOff x="0" y="0"/>
            <a:chExt cx="32538" cy="4592657"/>
          </a:xfrm>
        </p:grpSpPr>
        <p:sp>
          <p:nvSpPr>
            <p:cNvPr id="10" name="Freeform 10"/>
            <p:cNvSpPr/>
            <p:nvPr/>
          </p:nvSpPr>
          <p:spPr>
            <a:xfrm>
              <a:off x="0" y="0"/>
              <a:ext cx="32538" cy="4592657"/>
            </a:xfrm>
            <a:custGeom>
              <a:avLst/>
              <a:gdLst/>
              <a:ahLst/>
              <a:cxnLst/>
              <a:rect l="l" t="t" r="r" b="b"/>
              <a:pathLst>
                <a:path w="32538" h="4592657">
                  <a:moveTo>
                    <a:pt x="0" y="0"/>
                  </a:moveTo>
                  <a:lnTo>
                    <a:pt x="32538" y="0"/>
                  </a:lnTo>
                  <a:lnTo>
                    <a:pt x="32538" y="4592657"/>
                  </a:lnTo>
                  <a:lnTo>
                    <a:pt x="0" y="4592657"/>
                  </a:lnTo>
                  <a:close/>
                </a:path>
              </a:pathLst>
            </a:custGeom>
            <a:solidFill>
              <a:srgbClr val="03306B"/>
            </a:solidFill>
          </p:spPr>
          <p:txBody>
            <a:bodyPr/>
            <a:lstStyle/>
            <a:p>
              <a:endParaRPr lang="en-US"/>
            </a:p>
          </p:txBody>
        </p:sp>
        <p:sp>
          <p:nvSpPr>
            <p:cNvPr id="11" name="TextBox 11"/>
            <p:cNvSpPr txBox="1"/>
            <p:nvPr/>
          </p:nvSpPr>
          <p:spPr>
            <a:xfrm>
              <a:off x="0" y="-28575"/>
              <a:ext cx="32538" cy="4621232"/>
            </a:xfrm>
            <a:prstGeom prst="rect">
              <a:avLst/>
            </a:prstGeom>
          </p:spPr>
          <p:txBody>
            <a:bodyPr lIns="50800" tIns="50800" rIns="50800" bIns="50800" rtlCol="0" anchor="ctr"/>
            <a:lstStyle/>
            <a:p>
              <a:pPr algn="ctr">
                <a:lnSpc>
                  <a:spcPts val="2100"/>
                </a:lnSpc>
              </a:pPr>
              <a:endParaRPr/>
            </a:p>
          </p:txBody>
        </p:sp>
      </p:grpSp>
      <p:sp>
        <p:nvSpPr>
          <p:cNvPr id="12" name="Freeform 12"/>
          <p:cNvSpPr/>
          <p:nvPr/>
        </p:nvSpPr>
        <p:spPr>
          <a:xfrm>
            <a:off x="6697904" y="3792203"/>
            <a:ext cx="2441655" cy="2481987"/>
          </a:xfrm>
          <a:custGeom>
            <a:avLst/>
            <a:gdLst/>
            <a:ahLst/>
            <a:cxnLst/>
            <a:rect l="l" t="t" r="r" b="b"/>
            <a:pathLst>
              <a:path w="2441655" h="2481987">
                <a:moveTo>
                  <a:pt x="0" y="0"/>
                </a:moveTo>
                <a:lnTo>
                  <a:pt x="2441654" y="0"/>
                </a:lnTo>
                <a:lnTo>
                  <a:pt x="2441654" y="2481987"/>
                </a:lnTo>
                <a:lnTo>
                  <a:pt x="0" y="24819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AutoShape 13"/>
          <p:cNvSpPr/>
          <p:nvPr/>
        </p:nvSpPr>
        <p:spPr>
          <a:xfrm>
            <a:off x="6406746" y="3564676"/>
            <a:ext cx="627820" cy="854717"/>
          </a:xfrm>
          <a:prstGeom prst="line">
            <a:avLst/>
          </a:prstGeom>
          <a:ln w="38100" cap="flat">
            <a:solidFill>
              <a:srgbClr val="03306B"/>
            </a:solidFill>
            <a:prstDash val="sysDot"/>
            <a:headEnd type="none" w="sm" len="sm"/>
            <a:tailEnd type="none" w="sm" len="sm"/>
          </a:ln>
        </p:spPr>
        <p:txBody>
          <a:bodyPr/>
          <a:lstStyle/>
          <a:p>
            <a:endParaRPr lang="en-US"/>
          </a:p>
        </p:txBody>
      </p:sp>
      <p:sp>
        <p:nvSpPr>
          <p:cNvPr id="14" name="AutoShape 14"/>
          <p:cNvSpPr/>
          <p:nvPr/>
        </p:nvSpPr>
        <p:spPr>
          <a:xfrm flipH="1">
            <a:off x="8949836" y="3554483"/>
            <a:ext cx="417167" cy="864909"/>
          </a:xfrm>
          <a:prstGeom prst="line">
            <a:avLst/>
          </a:prstGeom>
          <a:ln w="38100" cap="flat">
            <a:solidFill>
              <a:srgbClr val="03306B"/>
            </a:solidFill>
            <a:prstDash val="sysDot"/>
            <a:headEnd type="none" w="sm" len="sm"/>
            <a:tailEnd type="none" w="sm" len="sm"/>
          </a:ln>
        </p:spPr>
        <p:txBody>
          <a:bodyPr/>
          <a:lstStyle/>
          <a:p>
            <a:endParaRPr lang="en-US"/>
          </a:p>
        </p:txBody>
      </p:sp>
      <p:sp>
        <p:nvSpPr>
          <p:cNvPr id="15" name="AutoShape 15"/>
          <p:cNvSpPr/>
          <p:nvPr/>
        </p:nvSpPr>
        <p:spPr>
          <a:xfrm>
            <a:off x="4419147" y="5268318"/>
            <a:ext cx="2315033" cy="343088"/>
          </a:xfrm>
          <a:prstGeom prst="line">
            <a:avLst/>
          </a:prstGeom>
          <a:ln w="38100" cap="flat">
            <a:solidFill>
              <a:srgbClr val="03306B"/>
            </a:solidFill>
            <a:prstDash val="sysDot"/>
            <a:headEnd type="none" w="sm" len="sm"/>
            <a:tailEnd type="none" w="sm" len="sm"/>
          </a:ln>
        </p:spPr>
        <p:txBody>
          <a:bodyPr/>
          <a:lstStyle/>
          <a:p>
            <a:endParaRPr lang="en-US"/>
          </a:p>
        </p:txBody>
      </p:sp>
      <p:sp>
        <p:nvSpPr>
          <p:cNvPr id="16" name="AutoShape 16"/>
          <p:cNvSpPr/>
          <p:nvPr/>
        </p:nvSpPr>
        <p:spPr>
          <a:xfrm flipH="1">
            <a:off x="8959936" y="5204278"/>
            <a:ext cx="818637" cy="393353"/>
          </a:xfrm>
          <a:prstGeom prst="line">
            <a:avLst/>
          </a:prstGeom>
          <a:ln w="38100" cap="flat">
            <a:solidFill>
              <a:srgbClr val="03306B"/>
            </a:solidFill>
            <a:prstDash val="sysDot"/>
            <a:headEnd type="none" w="sm" len="sm"/>
            <a:tailEnd type="none" w="sm" len="sm"/>
          </a:ln>
        </p:spPr>
        <p:txBody>
          <a:bodyPr/>
          <a:lstStyle/>
          <a:p>
            <a:endParaRPr lang="en-US"/>
          </a:p>
        </p:txBody>
      </p:sp>
      <p:grpSp>
        <p:nvGrpSpPr>
          <p:cNvPr id="17" name="Group 17"/>
          <p:cNvGrpSpPr/>
          <p:nvPr/>
        </p:nvGrpSpPr>
        <p:grpSpPr>
          <a:xfrm>
            <a:off x="9367003" y="4815661"/>
            <a:ext cx="7674882" cy="748119"/>
            <a:chOff x="0" y="0"/>
            <a:chExt cx="2021368" cy="197036"/>
          </a:xfrm>
        </p:grpSpPr>
        <p:sp>
          <p:nvSpPr>
            <p:cNvPr id="18" name="Freeform 18"/>
            <p:cNvSpPr/>
            <p:nvPr/>
          </p:nvSpPr>
          <p:spPr>
            <a:xfrm>
              <a:off x="0" y="0"/>
              <a:ext cx="2021368" cy="197036"/>
            </a:xfrm>
            <a:custGeom>
              <a:avLst/>
              <a:gdLst/>
              <a:ahLst/>
              <a:cxnLst/>
              <a:rect l="l" t="t" r="r" b="b"/>
              <a:pathLst>
                <a:path w="2021368" h="197036">
                  <a:moveTo>
                    <a:pt x="0" y="0"/>
                  </a:moveTo>
                  <a:lnTo>
                    <a:pt x="2021368" y="0"/>
                  </a:lnTo>
                  <a:lnTo>
                    <a:pt x="2021368" y="197036"/>
                  </a:lnTo>
                  <a:lnTo>
                    <a:pt x="0" y="197036"/>
                  </a:lnTo>
                  <a:close/>
                </a:path>
              </a:pathLst>
            </a:custGeom>
            <a:solidFill>
              <a:srgbClr val="03306B"/>
            </a:solidFill>
          </p:spPr>
          <p:txBody>
            <a:bodyPr/>
            <a:lstStyle/>
            <a:p>
              <a:endParaRPr lang="en-US"/>
            </a:p>
          </p:txBody>
        </p:sp>
        <p:sp>
          <p:nvSpPr>
            <p:cNvPr id="19" name="TextBox 19"/>
            <p:cNvSpPr txBox="1"/>
            <p:nvPr/>
          </p:nvSpPr>
          <p:spPr>
            <a:xfrm>
              <a:off x="0" y="-28575"/>
              <a:ext cx="2021368" cy="225611"/>
            </a:xfrm>
            <a:prstGeom prst="rect">
              <a:avLst/>
            </a:prstGeom>
          </p:spPr>
          <p:txBody>
            <a:bodyPr lIns="50800" tIns="50800" rIns="50800" bIns="50800" rtlCol="0" anchor="ctr"/>
            <a:lstStyle/>
            <a:p>
              <a:pPr algn="ctr">
                <a:lnSpc>
                  <a:spcPts val="2100"/>
                </a:lnSpc>
              </a:pPr>
              <a:endParaRPr/>
            </a:p>
          </p:txBody>
        </p:sp>
      </p:grpSp>
      <p:grpSp>
        <p:nvGrpSpPr>
          <p:cNvPr id="20" name="Group 20"/>
          <p:cNvGrpSpPr/>
          <p:nvPr/>
        </p:nvGrpSpPr>
        <p:grpSpPr>
          <a:xfrm>
            <a:off x="902942" y="4659137"/>
            <a:ext cx="4096143" cy="748119"/>
            <a:chOff x="0" y="0"/>
            <a:chExt cx="1078820" cy="197036"/>
          </a:xfrm>
        </p:grpSpPr>
        <p:sp>
          <p:nvSpPr>
            <p:cNvPr id="21" name="Freeform 21"/>
            <p:cNvSpPr/>
            <p:nvPr/>
          </p:nvSpPr>
          <p:spPr>
            <a:xfrm>
              <a:off x="0" y="0"/>
              <a:ext cx="1078820" cy="197036"/>
            </a:xfrm>
            <a:custGeom>
              <a:avLst/>
              <a:gdLst/>
              <a:ahLst/>
              <a:cxnLst/>
              <a:rect l="l" t="t" r="r" b="b"/>
              <a:pathLst>
                <a:path w="1078820" h="197036">
                  <a:moveTo>
                    <a:pt x="0" y="0"/>
                  </a:moveTo>
                  <a:lnTo>
                    <a:pt x="1078820" y="0"/>
                  </a:lnTo>
                  <a:lnTo>
                    <a:pt x="1078820" y="197036"/>
                  </a:lnTo>
                  <a:lnTo>
                    <a:pt x="0" y="197036"/>
                  </a:lnTo>
                  <a:close/>
                </a:path>
              </a:pathLst>
            </a:custGeom>
            <a:solidFill>
              <a:srgbClr val="03306B"/>
            </a:solidFill>
          </p:spPr>
          <p:txBody>
            <a:bodyPr/>
            <a:lstStyle/>
            <a:p>
              <a:endParaRPr lang="en-US"/>
            </a:p>
          </p:txBody>
        </p:sp>
        <p:sp>
          <p:nvSpPr>
            <p:cNvPr id="22" name="TextBox 22"/>
            <p:cNvSpPr txBox="1"/>
            <p:nvPr/>
          </p:nvSpPr>
          <p:spPr>
            <a:xfrm>
              <a:off x="0" y="-28575"/>
              <a:ext cx="1078820" cy="225611"/>
            </a:xfrm>
            <a:prstGeom prst="rect">
              <a:avLst/>
            </a:prstGeom>
          </p:spPr>
          <p:txBody>
            <a:bodyPr lIns="50800" tIns="50800" rIns="50800" bIns="50800" rtlCol="0" anchor="ctr"/>
            <a:lstStyle/>
            <a:p>
              <a:pPr algn="ctr">
                <a:lnSpc>
                  <a:spcPts val="2100"/>
                </a:lnSpc>
              </a:pPr>
              <a:endParaRPr/>
            </a:p>
          </p:txBody>
        </p:sp>
      </p:grpSp>
      <p:grpSp>
        <p:nvGrpSpPr>
          <p:cNvPr id="23" name="Group 23"/>
          <p:cNvGrpSpPr/>
          <p:nvPr/>
        </p:nvGrpSpPr>
        <p:grpSpPr>
          <a:xfrm>
            <a:off x="1028700" y="2685344"/>
            <a:ext cx="5378046" cy="748119"/>
            <a:chOff x="0" y="0"/>
            <a:chExt cx="1416440" cy="197036"/>
          </a:xfrm>
        </p:grpSpPr>
        <p:sp>
          <p:nvSpPr>
            <p:cNvPr id="24" name="Freeform 24"/>
            <p:cNvSpPr/>
            <p:nvPr/>
          </p:nvSpPr>
          <p:spPr>
            <a:xfrm>
              <a:off x="0" y="0"/>
              <a:ext cx="1416440" cy="197036"/>
            </a:xfrm>
            <a:custGeom>
              <a:avLst/>
              <a:gdLst/>
              <a:ahLst/>
              <a:cxnLst/>
              <a:rect l="l" t="t" r="r" b="b"/>
              <a:pathLst>
                <a:path w="1416440" h="197036">
                  <a:moveTo>
                    <a:pt x="0" y="0"/>
                  </a:moveTo>
                  <a:lnTo>
                    <a:pt x="1416440" y="0"/>
                  </a:lnTo>
                  <a:lnTo>
                    <a:pt x="1416440" y="197036"/>
                  </a:lnTo>
                  <a:lnTo>
                    <a:pt x="0" y="197036"/>
                  </a:lnTo>
                  <a:close/>
                </a:path>
              </a:pathLst>
            </a:custGeom>
            <a:solidFill>
              <a:srgbClr val="03306B"/>
            </a:solidFill>
          </p:spPr>
          <p:txBody>
            <a:bodyPr/>
            <a:lstStyle/>
            <a:p>
              <a:endParaRPr lang="en-US"/>
            </a:p>
          </p:txBody>
        </p:sp>
        <p:sp>
          <p:nvSpPr>
            <p:cNvPr id="25" name="TextBox 25"/>
            <p:cNvSpPr txBox="1"/>
            <p:nvPr/>
          </p:nvSpPr>
          <p:spPr>
            <a:xfrm>
              <a:off x="0" y="-28575"/>
              <a:ext cx="1416440" cy="225611"/>
            </a:xfrm>
            <a:prstGeom prst="rect">
              <a:avLst/>
            </a:prstGeom>
          </p:spPr>
          <p:txBody>
            <a:bodyPr lIns="50800" tIns="50800" rIns="50800" bIns="50800" rtlCol="0" anchor="ctr"/>
            <a:lstStyle/>
            <a:p>
              <a:pPr algn="ctr">
                <a:lnSpc>
                  <a:spcPts val="2100"/>
                </a:lnSpc>
              </a:pPr>
              <a:endParaRPr/>
            </a:p>
          </p:txBody>
        </p:sp>
      </p:grpSp>
      <p:sp>
        <p:nvSpPr>
          <p:cNvPr id="26" name="TextBox 26"/>
          <p:cNvSpPr txBox="1"/>
          <p:nvPr/>
        </p:nvSpPr>
        <p:spPr>
          <a:xfrm>
            <a:off x="5516026" y="1976057"/>
            <a:ext cx="7255949" cy="587376"/>
          </a:xfrm>
          <a:prstGeom prst="rect">
            <a:avLst/>
          </a:prstGeom>
        </p:spPr>
        <p:txBody>
          <a:bodyPr lIns="0" tIns="0" rIns="0" bIns="0" rtlCol="0" anchor="t">
            <a:spAutoFit/>
          </a:bodyPr>
          <a:lstStyle/>
          <a:p>
            <a:pPr algn="ctr">
              <a:lnSpc>
                <a:spcPts val="4899"/>
              </a:lnSpc>
            </a:pPr>
            <a:r>
              <a:rPr lang="en-US" sz="3499" b="1">
                <a:solidFill>
                  <a:srgbClr val="03306B"/>
                </a:solidFill>
                <a:latin typeface="Canva Sans Bold"/>
                <a:ea typeface="Canva Sans Bold"/>
                <a:cs typeface="Canva Sans Bold"/>
                <a:sym typeface="Canva Sans Bold"/>
              </a:rPr>
              <a:t>AWS Cost Metric Overview</a:t>
            </a:r>
          </a:p>
        </p:txBody>
      </p:sp>
      <p:sp>
        <p:nvSpPr>
          <p:cNvPr id="27" name="TextBox 27"/>
          <p:cNvSpPr txBox="1"/>
          <p:nvPr/>
        </p:nvSpPr>
        <p:spPr>
          <a:xfrm>
            <a:off x="674353" y="335336"/>
            <a:ext cx="10858683" cy="596900"/>
          </a:xfrm>
          <a:prstGeom prst="rect">
            <a:avLst/>
          </a:prstGeom>
        </p:spPr>
        <p:txBody>
          <a:bodyPr lIns="0" tIns="0" rIns="0" bIns="0" rtlCol="0" anchor="t">
            <a:spAutoFit/>
          </a:bodyPr>
          <a:lstStyle/>
          <a:p>
            <a:pPr algn="l">
              <a:lnSpc>
                <a:spcPts val="4900"/>
              </a:lnSpc>
            </a:pPr>
            <a:r>
              <a:rPr lang="en-US" sz="3500" b="1">
                <a:solidFill>
                  <a:srgbClr val="1A3673"/>
                </a:solidFill>
                <a:latin typeface="Canva Sans Bold"/>
                <a:ea typeface="Canva Sans Bold"/>
                <a:cs typeface="Canva Sans Bold"/>
                <a:sym typeface="Canva Sans Bold"/>
              </a:rPr>
              <a:t>ACHIEVEMENTS</a:t>
            </a:r>
          </a:p>
        </p:txBody>
      </p:sp>
      <p:sp>
        <p:nvSpPr>
          <p:cNvPr id="28" name="TextBox 28"/>
          <p:cNvSpPr txBox="1"/>
          <p:nvPr/>
        </p:nvSpPr>
        <p:spPr>
          <a:xfrm>
            <a:off x="1246115" y="3414413"/>
            <a:ext cx="5034873" cy="1406525"/>
          </a:xfrm>
          <a:prstGeom prst="rect">
            <a:avLst/>
          </a:prstGeom>
        </p:spPr>
        <p:txBody>
          <a:bodyPr lIns="0" tIns="0" rIns="0" bIns="0" rtlCol="0" anchor="t">
            <a:spAutoFit/>
          </a:bodyPr>
          <a:lstStyle/>
          <a:p>
            <a:pPr algn="l">
              <a:lnSpc>
                <a:spcPts val="2800"/>
              </a:lnSpc>
            </a:pPr>
            <a:r>
              <a:rPr lang="en-US" sz="2000">
                <a:solidFill>
                  <a:srgbClr val="000000"/>
                </a:solidFill>
                <a:latin typeface="Canva Sans"/>
                <a:ea typeface="Canva Sans"/>
                <a:cs typeface="Canva Sans"/>
                <a:sym typeface="Canva Sans"/>
              </a:rPr>
              <a:t>Visualizes monthly fluctuations in overall AWS costs to identify growth patterns or anomalies.</a:t>
            </a:r>
          </a:p>
          <a:p>
            <a:pPr algn="l">
              <a:lnSpc>
                <a:spcPts val="2800"/>
              </a:lnSpc>
            </a:pPr>
            <a:endParaRPr lang="en-US" sz="2000">
              <a:solidFill>
                <a:srgbClr val="000000"/>
              </a:solidFill>
              <a:latin typeface="Canva Sans"/>
              <a:ea typeface="Canva Sans"/>
              <a:cs typeface="Canva Sans"/>
              <a:sym typeface="Canva Sans"/>
            </a:endParaRPr>
          </a:p>
        </p:txBody>
      </p:sp>
      <p:sp>
        <p:nvSpPr>
          <p:cNvPr id="29" name="TextBox 29"/>
          <p:cNvSpPr txBox="1"/>
          <p:nvPr/>
        </p:nvSpPr>
        <p:spPr>
          <a:xfrm>
            <a:off x="1246115" y="2674638"/>
            <a:ext cx="6969080" cy="596900"/>
          </a:xfrm>
          <a:prstGeom prst="rect">
            <a:avLst/>
          </a:prstGeom>
        </p:spPr>
        <p:txBody>
          <a:bodyPr lIns="0" tIns="0" rIns="0" bIns="0" rtlCol="0" anchor="t">
            <a:spAutoFit/>
          </a:bodyPr>
          <a:lstStyle/>
          <a:p>
            <a:pPr algn="l">
              <a:lnSpc>
                <a:spcPts val="4900"/>
              </a:lnSpc>
            </a:pPr>
            <a:r>
              <a:rPr lang="en-US" sz="3500" b="1">
                <a:solidFill>
                  <a:srgbClr val="FFFFFF"/>
                </a:solidFill>
                <a:latin typeface="Canva Sans Medium"/>
                <a:ea typeface="Canva Sans Medium"/>
                <a:cs typeface="Canva Sans Medium"/>
                <a:sym typeface="Canva Sans Medium"/>
              </a:rPr>
              <a:t>Monthly Spend Trends</a:t>
            </a:r>
          </a:p>
        </p:txBody>
      </p:sp>
      <p:sp>
        <p:nvSpPr>
          <p:cNvPr id="30" name="TextBox 30"/>
          <p:cNvSpPr txBox="1"/>
          <p:nvPr/>
        </p:nvSpPr>
        <p:spPr>
          <a:xfrm>
            <a:off x="1246115" y="5572515"/>
            <a:ext cx="4920532" cy="1054100"/>
          </a:xfrm>
          <a:prstGeom prst="rect">
            <a:avLst/>
          </a:prstGeom>
        </p:spPr>
        <p:txBody>
          <a:bodyPr lIns="0" tIns="0" rIns="0" bIns="0" rtlCol="0" anchor="t">
            <a:spAutoFit/>
          </a:bodyPr>
          <a:lstStyle/>
          <a:p>
            <a:pPr algn="l">
              <a:lnSpc>
                <a:spcPts val="2800"/>
              </a:lnSpc>
            </a:pPr>
            <a:r>
              <a:rPr lang="en-US" sz="2000">
                <a:solidFill>
                  <a:srgbClr val="000000"/>
                </a:solidFill>
                <a:latin typeface="Canva Sans"/>
                <a:ea typeface="Canva Sans"/>
                <a:cs typeface="Canva Sans"/>
                <a:sym typeface="Canva Sans"/>
              </a:rPr>
              <a:t> (YTD / MTD / Daily) Snapshot of total expenditure across accounts, services, or environments.</a:t>
            </a:r>
          </a:p>
        </p:txBody>
      </p:sp>
      <p:sp>
        <p:nvSpPr>
          <p:cNvPr id="31" name="TextBox 31"/>
          <p:cNvSpPr txBox="1"/>
          <p:nvPr/>
        </p:nvSpPr>
        <p:spPr>
          <a:xfrm>
            <a:off x="1246115" y="4701409"/>
            <a:ext cx="3173033" cy="596900"/>
          </a:xfrm>
          <a:prstGeom prst="rect">
            <a:avLst/>
          </a:prstGeom>
        </p:spPr>
        <p:txBody>
          <a:bodyPr lIns="0" tIns="0" rIns="0" bIns="0" rtlCol="0" anchor="t">
            <a:spAutoFit/>
          </a:bodyPr>
          <a:lstStyle/>
          <a:p>
            <a:pPr marL="0" lvl="0" indent="0" algn="l">
              <a:lnSpc>
                <a:spcPts val="4900"/>
              </a:lnSpc>
              <a:spcBef>
                <a:spcPct val="0"/>
              </a:spcBef>
            </a:pPr>
            <a:r>
              <a:rPr lang="en-US" sz="3500" b="1" u="none" strike="noStrike">
                <a:solidFill>
                  <a:srgbClr val="FFFFFF"/>
                </a:solidFill>
                <a:latin typeface="Canva Sans Medium"/>
                <a:ea typeface="Canva Sans Medium"/>
                <a:cs typeface="Canva Sans Medium"/>
                <a:sym typeface="Canva Sans Medium"/>
              </a:rPr>
              <a:t>Cost</a:t>
            </a:r>
            <a:endParaRPr lang="en-US" sz="3500" b="1" u="none" strike="noStrike" dirty="0">
              <a:solidFill>
                <a:srgbClr val="FFFFFF"/>
              </a:solidFill>
              <a:latin typeface="Canva Sans Medium"/>
              <a:ea typeface="Canva Sans Medium"/>
              <a:cs typeface="Canva Sans Medium"/>
              <a:sym typeface="Canva Sans Medium"/>
            </a:endParaRPr>
          </a:p>
        </p:txBody>
      </p:sp>
      <p:sp>
        <p:nvSpPr>
          <p:cNvPr id="32" name="TextBox 32"/>
          <p:cNvSpPr txBox="1"/>
          <p:nvPr/>
        </p:nvSpPr>
        <p:spPr>
          <a:xfrm>
            <a:off x="9496810" y="5563781"/>
            <a:ext cx="6142124" cy="701675"/>
          </a:xfrm>
          <a:prstGeom prst="rect">
            <a:avLst/>
          </a:prstGeom>
        </p:spPr>
        <p:txBody>
          <a:bodyPr lIns="0" tIns="0" rIns="0" bIns="0" rtlCol="0" anchor="t">
            <a:spAutoFit/>
          </a:bodyPr>
          <a:lstStyle/>
          <a:p>
            <a:pPr algn="l">
              <a:lnSpc>
                <a:spcPts val="2800"/>
              </a:lnSpc>
            </a:pPr>
            <a:r>
              <a:rPr lang="en-US" sz="2000">
                <a:solidFill>
                  <a:srgbClr val="000000"/>
                </a:solidFill>
                <a:latin typeface="Canva Sans"/>
                <a:ea typeface="Canva Sans"/>
                <a:cs typeface="Canva Sans"/>
                <a:sym typeface="Canva Sans"/>
              </a:rPr>
              <a:t>Allocates spend by application or workload to identify high-cost apps and optimize resources.</a:t>
            </a:r>
          </a:p>
        </p:txBody>
      </p:sp>
      <p:sp>
        <p:nvSpPr>
          <p:cNvPr id="33" name="TextBox 33"/>
          <p:cNvSpPr txBox="1"/>
          <p:nvPr/>
        </p:nvSpPr>
        <p:spPr>
          <a:xfrm>
            <a:off x="9496810" y="4862299"/>
            <a:ext cx="7545075" cy="596900"/>
          </a:xfrm>
          <a:prstGeom prst="rect">
            <a:avLst/>
          </a:prstGeom>
        </p:spPr>
        <p:txBody>
          <a:bodyPr lIns="0" tIns="0" rIns="0" bIns="0" rtlCol="0" anchor="t">
            <a:spAutoFit/>
          </a:bodyPr>
          <a:lstStyle/>
          <a:p>
            <a:pPr marL="0" lvl="0" indent="0" algn="l">
              <a:lnSpc>
                <a:spcPts val="4900"/>
              </a:lnSpc>
              <a:spcBef>
                <a:spcPct val="0"/>
              </a:spcBef>
            </a:pPr>
            <a:r>
              <a:rPr lang="en-US" sz="3500" b="1" u="none" strike="noStrike" dirty="0">
                <a:solidFill>
                  <a:srgbClr val="FFFFFF"/>
                </a:solidFill>
                <a:latin typeface="Canva Sans Medium"/>
                <a:ea typeface="Canva Sans Medium"/>
                <a:cs typeface="Canva Sans Medium"/>
                <a:sym typeface="Canva Sans Medium"/>
              </a:rPr>
              <a:t>Application-Wise Cost</a:t>
            </a:r>
          </a:p>
        </p:txBody>
      </p:sp>
      <p:sp>
        <p:nvSpPr>
          <p:cNvPr id="34" name="TextBox 34"/>
          <p:cNvSpPr txBox="1"/>
          <p:nvPr/>
        </p:nvSpPr>
        <p:spPr>
          <a:xfrm>
            <a:off x="9496810" y="3414413"/>
            <a:ext cx="5601238" cy="701675"/>
          </a:xfrm>
          <a:prstGeom prst="rect">
            <a:avLst/>
          </a:prstGeom>
        </p:spPr>
        <p:txBody>
          <a:bodyPr lIns="0" tIns="0" rIns="0" bIns="0" rtlCol="0" anchor="t">
            <a:spAutoFit/>
          </a:bodyPr>
          <a:lstStyle/>
          <a:p>
            <a:pPr algn="l">
              <a:lnSpc>
                <a:spcPts val="2800"/>
              </a:lnSpc>
            </a:pPr>
            <a:r>
              <a:rPr lang="en-US" sz="2000">
                <a:solidFill>
                  <a:srgbClr val="000000"/>
                </a:solidFill>
                <a:latin typeface="Canva Sans"/>
                <a:ea typeface="Canva Sans"/>
                <a:cs typeface="Canva Sans"/>
                <a:sym typeface="Canva Sans"/>
              </a:rPr>
              <a:t>Analyzes cost distribution across core AWS services .</a:t>
            </a:r>
          </a:p>
        </p:txBody>
      </p:sp>
      <p:grpSp>
        <p:nvGrpSpPr>
          <p:cNvPr id="35" name="Group 35"/>
          <p:cNvGrpSpPr/>
          <p:nvPr/>
        </p:nvGrpSpPr>
        <p:grpSpPr>
          <a:xfrm>
            <a:off x="9334427" y="2666294"/>
            <a:ext cx="5146351" cy="748119"/>
            <a:chOff x="0" y="0"/>
            <a:chExt cx="1355418" cy="197036"/>
          </a:xfrm>
        </p:grpSpPr>
        <p:sp>
          <p:nvSpPr>
            <p:cNvPr id="36" name="Freeform 36"/>
            <p:cNvSpPr/>
            <p:nvPr/>
          </p:nvSpPr>
          <p:spPr>
            <a:xfrm>
              <a:off x="0" y="0"/>
              <a:ext cx="1355418" cy="197036"/>
            </a:xfrm>
            <a:custGeom>
              <a:avLst/>
              <a:gdLst/>
              <a:ahLst/>
              <a:cxnLst/>
              <a:rect l="l" t="t" r="r" b="b"/>
              <a:pathLst>
                <a:path w="1355418" h="197036">
                  <a:moveTo>
                    <a:pt x="0" y="0"/>
                  </a:moveTo>
                  <a:lnTo>
                    <a:pt x="1355418" y="0"/>
                  </a:lnTo>
                  <a:lnTo>
                    <a:pt x="1355418" y="197036"/>
                  </a:lnTo>
                  <a:lnTo>
                    <a:pt x="0" y="197036"/>
                  </a:lnTo>
                  <a:close/>
                </a:path>
              </a:pathLst>
            </a:custGeom>
            <a:solidFill>
              <a:srgbClr val="03306B"/>
            </a:solidFill>
          </p:spPr>
          <p:txBody>
            <a:bodyPr/>
            <a:lstStyle/>
            <a:p>
              <a:endParaRPr lang="en-US"/>
            </a:p>
          </p:txBody>
        </p:sp>
        <p:sp>
          <p:nvSpPr>
            <p:cNvPr id="37" name="TextBox 37"/>
            <p:cNvSpPr txBox="1"/>
            <p:nvPr/>
          </p:nvSpPr>
          <p:spPr>
            <a:xfrm>
              <a:off x="0" y="-28575"/>
              <a:ext cx="1355418" cy="225611"/>
            </a:xfrm>
            <a:prstGeom prst="rect">
              <a:avLst/>
            </a:prstGeom>
          </p:spPr>
          <p:txBody>
            <a:bodyPr lIns="50800" tIns="50800" rIns="50800" bIns="50800" rtlCol="0" anchor="ctr"/>
            <a:lstStyle/>
            <a:p>
              <a:pPr algn="ctr">
                <a:lnSpc>
                  <a:spcPts val="2100"/>
                </a:lnSpc>
              </a:pPr>
              <a:endParaRPr/>
            </a:p>
          </p:txBody>
        </p:sp>
      </p:grpSp>
      <p:sp>
        <p:nvSpPr>
          <p:cNvPr id="38" name="TextBox 38"/>
          <p:cNvSpPr txBox="1"/>
          <p:nvPr/>
        </p:nvSpPr>
        <p:spPr>
          <a:xfrm>
            <a:off x="9496810" y="2674638"/>
            <a:ext cx="5781956" cy="596900"/>
          </a:xfrm>
          <a:prstGeom prst="rect">
            <a:avLst/>
          </a:prstGeom>
        </p:spPr>
        <p:txBody>
          <a:bodyPr lIns="0" tIns="0" rIns="0" bIns="0" rtlCol="0" anchor="t">
            <a:spAutoFit/>
          </a:bodyPr>
          <a:lstStyle/>
          <a:p>
            <a:pPr marL="0" lvl="0" indent="0" algn="l">
              <a:lnSpc>
                <a:spcPts val="4900"/>
              </a:lnSpc>
              <a:spcBef>
                <a:spcPct val="0"/>
              </a:spcBef>
            </a:pPr>
            <a:r>
              <a:rPr lang="en-US" sz="3500" b="1" u="none" strike="noStrike">
                <a:solidFill>
                  <a:srgbClr val="FFFFFF"/>
                </a:solidFill>
                <a:latin typeface="Canva Sans Medium"/>
                <a:ea typeface="Canva Sans Medium"/>
                <a:cs typeface="Canva Sans Medium"/>
                <a:sym typeface="Canva Sans Medium"/>
              </a:rPr>
              <a:t>Service Usage Trends</a:t>
            </a:r>
          </a:p>
        </p:txBody>
      </p:sp>
      <p:sp>
        <p:nvSpPr>
          <p:cNvPr id="39" name="TextBox 39"/>
          <p:cNvSpPr txBox="1"/>
          <p:nvPr/>
        </p:nvSpPr>
        <p:spPr>
          <a:xfrm>
            <a:off x="4999085" y="6921607"/>
            <a:ext cx="7772889" cy="587376"/>
          </a:xfrm>
          <a:prstGeom prst="rect">
            <a:avLst/>
          </a:prstGeom>
        </p:spPr>
        <p:txBody>
          <a:bodyPr lIns="0" tIns="0" rIns="0" bIns="0" rtlCol="0" anchor="t">
            <a:spAutoFit/>
          </a:bodyPr>
          <a:lstStyle/>
          <a:p>
            <a:pPr algn="ctr">
              <a:lnSpc>
                <a:spcPts val="4899"/>
              </a:lnSpc>
            </a:pPr>
            <a:r>
              <a:rPr lang="en-US" sz="3499" b="1">
                <a:solidFill>
                  <a:srgbClr val="03306B"/>
                </a:solidFill>
                <a:latin typeface="Canva Sans Bold"/>
                <a:ea typeface="Canva Sans Bold"/>
                <a:cs typeface="Canva Sans Bold"/>
                <a:sym typeface="Canva Sans Bold"/>
              </a:rPr>
              <a:t>Calendar-Based Job Scheduling</a:t>
            </a:r>
          </a:p>
        </p:txBody>
      </p:sp>
      <p:sp>
        <p:nvSpPr>
          <p:cNvPr id="40" name="TextBox 40"/>
          <p:cNvSpPr txBox="1"/>
          <p:nvPr/>
        </p:nvSpPr>
        <p:spPr>
          <a:xfrm>
            <a:off x="1180430" y="7813783"/>
            <a:ext cx="16545076" cy="422275"/>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Canva Sans Bold"/>
                <a:ea typeface="Canva Sans Bold"/>
                <a:cs typeface="Canva Sans Bold"/>
                <a:sym typeface="Canva Sans Bold"/>
              </a:rPr>
              <a:t>Purpose:</a:t>
            </a:r>
            <a:r>
              <a:rPr lang="en-US" sz="2499">
                <a:solidFill>
                  <a:srgbClr val="000000"/>
                </a:solidFill>
                <a:latin typeface="Canva Sans"/>
                <a:ea typeface="Canva Sans"/>
                <a:cs typeface="Canva Sans"/>
                <a:sym typeface="Canva Sans"/>
              </a:rPr>
              <a:t> Schedule and automate jobs based on user-selected frequency (daily, weekly, monthly, custom).</a:t>
            </a:r>
          </a:p>
        </p:txBody>
      </p:sp>
      <p:sp>
        <p:nvSpPr>
          <p:cNvPr id="41" name="TextBox 41"/>
          <p:cNvSpPr txBox="1"/>
          <p:nvPr/>
        </p:nvSpPr>
        <p:spPr>
          <a:xfrm>
            <a:off x="1180430" y="8369408"/>
            <a:ext cx="16307993" cy="422275"/>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Canva Sans Bold"/>
                <a:ea typeface="Canva Sans Bold"/>
                <a:cs typeface="Canva Sans Bold"/>
                <a:sym typeface="Canva Sans Bold"/>
              </a:rPr>
              <a:t>Value: </a:t>
            </a:r>
            <a:r>
              <a:rPr lang="en-US" sz="2499">
                <a:solidFill>
                  <a:srgbClr val="000000"/>
                </a:solidFill>
                <a:latin typeface="Canva Sans"/>
                <a:ea typeface="Canva Sans"/>
                <a:cs typeface="Canva Sans"/>
                <a:sym typeface="Canva Sans"/>
              </a:rPr>
              <a:t>Reduces manual intervention, ensures timely execution, and improves operational efficiency.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306B"/>
        </a:solidFill>
        <a:effectLst/>
      </p:bgPr>
    </p:bg>
    <p:spTree>
      <p:nvGrpSpPr>
        <p:cNvPr id="1" name=""/>
        <p:cNvGrpSpPr/>
        <p:nvPr/>
      </p:nvGrpSpPr>
      <p:grpSpPr>
        <a:xfrm>
          <a:off x="0" y="0"/>
          <a:ext cx="0" cy="0"/>
          <a:chOff x="0" y="0"/>
          <a:chExt cx="0" cy="0"/>
        </a:xfrm>
      </p:grpSpPr>
      <p:grpSp>
        <p:nvGrpSpPr>
          <p:cNvPr id="2" name="Group 2"/>
          <p:cNvGrpSpPr/>
          <p:nvPr/>
        </p:nvGrpSpPr>
        <p:grpSpPr>
          <a:xfrm>
            <a:off x="562494" y="1754836"/>
            <a:ext cx="17163013" cy="8097217"/>
            <a:chOff x="0" y="0"/>
            <a:chExt cx="4520300" cy="2132600"/>
          </a:xfrm>
        </p:grpSpPr>
        <p:sp>
          <p:nvSpPr>
            <p:cNvPr id="3" name="Freeform 3"/>
            <p:cNvSpPr/>
            <p:nvPr/>
          </p:nvSpPr>
          <p:spPr>
            <a:xfrm>
              <a:off x="0" y="0"/>
              <a:ext cx="4520300" cy="2132600"/>
            </a:xfrm>
            <a:custGeom>
              <a:avLst/>
              <a:gdLst/>
              <a:ahLst/>
              <a:cxnLst/>
              <a:rect l="l" t="t" r="r" b="b"/>
              <a:pathLst>
                <a:path w="4520300" h="2132600">
                  <a:moveTo>
                    <a:pt x="13532" y="0"/>
                  </a:moveTo>
                  <a:lnTo>
                    <a:pt x="4506767" y="0"/>
                  </a:lnTo>
                  <a:cubicBezTo>
                    <a:pt x="4510356" y="0"/>
                    <a:pt x="4513798" y="1426"/>
                    <a:pt x="4516336" y="3964"/>
                  </a:cubicBezTo>
                  <a:cubicBezTo>
                    <a:pt x="4518874" y="6501"/>
                    <a:pt x="4520300" y="9943"/>
                    <a:pt x="4520300" y="13532"/>
                  </a:cubicBezTo>
                  <a:lnTo>
                    <a:pt x="4520300" y="2119068"/>
                  </a:lnTo>
                  <a:cubicBezTo>
                    <a:pt x="4520300" y="2126542"/>
                    <a:pt x="4514241" y="2132600"/>
                    <a:pt x="4506767" y="2132600"/>
                  </a:cubicBezTo>
                  <a:lnTo>
                    <a:pt x="13532" y="2132600"/>
                  </a:lnTo>
                  <a:cubicBezTo>
                    <a:pt x="6059" y="2132600"/>
                    <a:pt x="0" y="2126542"/>
                    <a:pt x="0" y="2119068"/>
                  </a:cubicBezTo>
                  <a:lnTo>
                    <a:pt x="0" y="13532"/>
                  </a:lnTo>
                  <a:cubicBezTo>
                    <a:pt x="0" y="6059"/>
                    <a:pt x="6059" y="0"/>
                    <a:pt x="13532"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28575"/>
              <a:ext cx="4520300" cy="2161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0" y="0"/>
            <a:ext cx="18288000" cy="1334246"/>
            <a:chOff x="0" y="0"/>
            <a:chExt cx="4816593" cy="351406"/>
          </a:xfrm>
        </p:grpSpPr>
        <p:sp>
          <p:nvSpPr>
            <p:cNvPr id="6" name="Freeform 6"/>
            <p:cNvSpPr/>
            <p:nvPr/>
          </p:nvSpPr>
          <p:spPr>
            <a:xfrm>
              <a:off x="0" y="0"/>
              <a:ext cx="4816592" cy="351406"/>
            </a:xfrm>
            <a:custGeom>
              <a:avLst/>
              <a:gdLst/>
              <a:ahLst/>
              <a:cxnLst/>
              <a:rect l="l" t="t" r="r" b="b"/>
              <a:pathLst>
                <a:path w="4816592" h="351406">
                  <a:moveTo>
                    <a:pt x="0" y="0"/>
                  </a:moveTo>
                  <a:lnTo>
                    <a:pt x="4816592" y="0"/>
                  </a:lnTo>
                  <a:lnTo>
                    <a:pt x="4816592" y="351406"/>
                  </a:lnTo>
                  <a:lnTo>
                    <a:pt x="0" y="351406"/>
                  </a:lnTo>
                  <a:close/>
                </a:path>
              </a:pathLst>
            </a:custGeom>
            <a:solidFill>
              <a:srgbClr val="FFFFFF"/>
            </a:solidFill>
          </p:spPr>
          <p:txBody>
            <a:bodyPr/>
            <a:lstStyle/>
            <a:p>
              <a:endParaRPr lang="en-US"/>
            </a:p>
          </p:txBody>
        </p:sp>
        <p:sp>
          <p:nvSpPr>
            <p:cNvPr id="7" name="TextBox 7"/>
            <p:cNvSpPr txBox="1"/>
            <p:nvPr/>
          </p:nvSpPr>
          <p:spPr>
            <a:xfrm>
              <a:off x="0" y="-28575"/>
              <a:ext cx="4816593" cy="379981"/>
            </a:xfrm>
            <a:prstGeom prst="rect">
              <a:avLst/>
            </a:prstGeom>
          </p:spPr>
          <p:txBody>
            <a:bodyPr lIns="50800" tIns="50800" rIns="50800" bIns="50800" rtlCol="0" anchor="ctr"/>
            <a:lstStyle/>
            <a:p>
              <a:pPr algn="ctr">
                <a:lnSpc>
                  <a:spcPts val="2100"/>
                </a:lnSpc>
              </a:pPr>
              <a:endParaRPr/>
            </a:p>
          </p:txBody>
        </p:sp>
      </p:grpSp>
      <p:sp>
        <p:nvSpPr>
          <p:cNvPr id="8" name="Freeform 8" descr="Elevance Health's logo"/>
          <p:cNvSpPr/>
          <p:nvPr/>
        </p:nvSpPr>
        <p:spPr>
          <a:xfrm>
            <a:off x="15335389" y="102135"/>
            <a:ext cx="2654243" cy="1129977"/>
          </a:xfrm>
          <a:custGeom>
            <a:avLst/>
            <a:gdLst/>
            <a:ahLst/>
            <a:cxnLst/>
            <a:rect l="l" t="t" r="r" b="b"/>
            <a:pathLst>
              <a:path w="2654243" h="1129977">
                <a:moveTo>
                  <a:pt x="0" y="0"/>
                </a:moveTo>
                <a:lnTo>
                  <a:pt x="2654243" y="0"/>
                </a:lnTo>
                <a:lnTo>
                  <a:pt x="2654243" y="1129976"/>
                </a:lnTo>
                <a:lnTo>
                  <a:pt x="0" y="1129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777</Words>
  <Application>Microsoft Macintosh PowerPoint</Application>
  <PresentationFormat>Custom</PresentationFormat>
  <Paragraphs>156</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Canva Sans Italics</vt:lpstr>
      <vt:lpstr>Canva Sans Medium</vt:lpstr>
      <vt:lpstr>Calibri</vt:lpstr>
      <vt:lpstr>Canva Sans Bold</vt:lpstr>
      <vt:lpstr>Canva Sans Bold Italics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Create/Update App /snowflake intake</dc:title>
  <cp:lastModifiedBy>Ramachandran, Anush</cp:lastModifiedBy>
  <cp:revision>2</cp:revision>
  <dcterms:created xsi:type="dcterms:W3CDTF">2006-08-16T00:00:00Z</dcterms:created>
  <dcterms:modified xsi:type="dcterms:W3CDTF">2025-05-08T20:31:17Z</dcterms:modified>
  <dc:identifier>DAGmvHPvTCE</dc:identifier>
</cp:coreProperties>
</file>